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1" r:id="rId1"/>
  </p:sldMasterIdLst>
  <p:notesMasterIdLst>
    <p:notesMasterId r:id="rId5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301" r:id="rId35"/>
    <p:sldId id="302" r:id="rId36"/>
    <p:sldId id="289" r:id="rId37"/>
    <p:sldId id="290" r:id="rId38"/>
    <p:sldId id="291" r:id="rId39"/>
    <p:sldId id="292" r:id="rId40"/>
    <p:sldId id="293" r:id="rId41"/>
    <p:sldId id="303" r:id="rId42"/>
    <p:sldId id="294" r:id="rId43"/>
    <p:sldId id="296" r:id="rId44"/>
    <p:sldId id="298" r:id="rId45"/>
    <p:sldId id="295" r:id="rId46"/>
    <p:sldId id="299" r:id="rId47"/>
    <p:sldId id="300" r:id="rId48"/>
    <p:sldId id="305" r:id="rId49"/>
    <p:sldId id="304" r:id="rId50"/>
  </p:sldIdLst>
  <p:sldSz cx="9144000" cy="6858000" type="screen4x3"/>
  <p:notesSz cx="6858000" cy="9144000"/>
  <p:embeddedFontLst>
    <p:embeddedFont>
      <p:font typeface="Gill Sans" panose="020B0502020104020203" pitchFamily="34" charset="-79"/>
      <p:regular r:id="rId52"/>
      <p:bold r:id="rId53"/>
    </p:embeddedFont>
    <p:embeddedFont>
      <p:font typeface="Helvetica Neue" panose="02000503000000020004" pitchFamily="2" charset="0"/>
      <p:regular r:id="rId54"/>
      <p:bold r:id="rId55"/>
      <p:italic r:id="rId56"/>
      <p:boldItalic r:id="rId57"/>
    </p:embeddedFont>
    <p:embeddedFont>
      <p:font typeface="Helvetica Neue Light" panose="02000403000000020004" pitchFamily="2" charset="0"/>
      <p:regular r:id="rId58"/>
      <p:bold r:id="rId59"/>
      <p:italic r:id="rId60"/>
      <p:boldItalic r:id="rId61"/>
    </p:embeddedFont>
    <p:embeddedFont>
      <p:font typeface="Merriweather Sans" pitchFamily="2" charset="77"/>
      <p:regular r:id="rId62"/>
      <p:bold r:id="rId63"/>
      <p:italic r:id="rId64"/>
      <p:boldItalic r:id="rId6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787"/>
  </p:normalViewPr>
  <p:slideViewPr>
    <p:cSldViewPr snapToGrid="0">
      <p:cViewPr>
        <p:scale>
          <a:sx n="112" d="100"/>
          <a:sy n="112" d="100"/>
        </p:scale>
        <p:origin x="1640" y="36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12.fntdata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2.fntdata"/><Relationship Id="rId58" Type="http://schemas.openxmlformats.org/officeDocument/2006/relationships/font" Target="fonts/font7.fntdata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font" Target="fonts/font10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5.fntdata"/><Relationship Id="rId64" Type="http://schemas.openxmlformats.org/officeDocument/2006/relationships/font" Target="fonts/font13.fntdata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8.fntdata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3.fntdata"/><Relationship Id="rId62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6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1.fntdata"/><Relationship Id="rId60" Type="http://schemas.openxmlformats.org/officeDocument/2006/relationships/font" Target="fonts/font9.fntdata"/><Relationship Id="rId65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8" name="Google Shape;128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1227abda6dd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2" name="Google Shape;262;g1227abda6dd_1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g1227abda6dd_1_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13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9" name="Google Shape;26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7" name="Google Shape;13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2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227abda6dd_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2" name="Google Shape;332;g1227abda6dd_1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g1227abda6dd_1_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20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9" name="Google Shape;339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" name="Google Shape;340;p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227abda6dd_1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1227abda6dd_1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" name="Google Shape;393;g1227abda6dd_1_7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1227abda6dd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4" name="Google Shape;404;g1227abda6dd_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" name="Google Shape;405;g1227abda6dd_1_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27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1227abda6dd_1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1" name="Google Shape;411;g1227abda6dd_1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g1227abda6dd_1_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1227abda6dd_1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1227abda6dd_1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" name="Google Shape;420;g1227abda6dd_1_4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4" name="Google Shape;14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1227abda6dd_1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6" name="Google Shape;436;g1227abda6dd_1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g1227abda6dd_1_8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30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f3f52f18a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f3f52f18a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" name="Google Shape;444;gf3f52f18ad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1227abda6dd_1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9" name="Google Shape;449;g1227abda6dd_1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0" name="Google Shape;450;g1227abda6dd_1_9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f3f420a5d7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f3f420a5d7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gf3f420a5d7_0_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f3f420a5d7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f3f420a5d7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gf3f420a5d7_0_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9077198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f3f420a5d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3" name="Google Shape;463;gf3f420a5d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4" name="Google Shape;464;gf3f420a5d7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36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0" name="Google Shape;470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" name="Google Shape;471;p2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37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8" name="Google Shape;478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8" name="Google Shape;488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8" name="Google Shape;478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698879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2" name="Google Shape;152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4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41</a:t>
            </a:fld>
            <a:endParaRPr lang="en-US" sz="12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30482088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8" name="Google Shape;478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8788659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0" name="Google Shape;470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" name="Google Shape;471;p2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182493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4" name="Google Shape;174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5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227abda6dd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1" name="Google Shape;191;g1227abda6dd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g1227abda6dd_1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7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8" name="Google Shape;198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bg>
      <p:bgPr>
        <a:solidFill>
          <a:schemeClr val="lt2"/>
        </a:solidFill>
        <a:effectLst/>
      </p:bgPr>
    </p:bg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333473" y="2112820"/>
            <a:ext cx="6400801" cy="4047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800"/>
              <a:buFont typeface="Helvetica Neue Light"/>
              <a:buNone/>
              <a:defRPr sz="8800" b="1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7112000" y="6356351"/>
            <a:ext cx="1877976" cy="365125"/>
          </a:xfrm>
          <a:prstGeom prst="rect">
            <a:avLst/>
          </a:prstGeom>
          <a:noFill/>
          <a:ln w="127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125735" y="6356351"/>
            <a:ext cx="6986267" cy="365125"/>
          </a:xfrm>
          <a:prstGeom prst="rect">
            <a:avLst/>
          </a:prstGeom>
          <a:noFill/>
          <a:ln w="127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125733" y="163473"/>
            <a:ext cx="8864243" cy="6558002"/>
          </a:xfrm>
          <a:prstGeom prst="rect">
            <a:avLst/>
          </a:prstGeom>
          <a:noFill/>
          <a:ln w="127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" name="Google Shape;15;p2"/>
          <p:cNvSpPr/>
          <p:nvPr/>
        </p:nvSpPr>
        <p:spPr>
          <a:xfrm>
            <a:off x="125733" y="163472"/>
            <a:ext cx="8864243" cy="879741"/>
          </a:xfrm>
          <a:prstGeom prst="rect">
            <a:avLst/>
          </a:prstGeom>
          <a:noFill/>
          <a:ln w="127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" name="Google Shape;16;p2"/>
          <p:cNvSpPr/>
          <p:nvPr/>
        </p:nvSpPr>
        <p:spPr>
          <a:xfrm>
            <a:off x="8146145" y="163474"/>
            <a:ext cx="843833" cy="879740"/>
          </a:xfrm>
          <a:prstGeom prst="rect">
            <a:avLst/>
          </a:prstGeom>
          <a:solidFill>
            <a:srgbClr val="FFFFFF"/>
          </a:solidFill>
          <a:ln w="127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7" name="Google Shape;17;p2" descr="Formal_Viterbi_GoldOntrans.eps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33472" y="292986"/>
            <a:ext cx="2357235" cy="6362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2" descr="Small Use Shield_CardOnTrans.ep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46145" y="190686"/>
            <a:ext cx="843833" cy="8438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ew Faculty/ Thumbnails">
  <p:cSld name="New Faculty/ Thumbnails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1"/>
          <p:cNvSpPr txBox="1">
            <a:spLocks noGrp="1"/>
          </p:cNvSpPr>
          <p:nvPr>
            <p:ph type="title"/>
          </p:nvPr>
        </p:nvSpPr>
        <p:spPr>
          <a:xfrm>
            <a:off x="263019" y="851932"/>
            <a:ext cx="8229600" cy="5213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ts val="2400"/>
              <a:buFont typeface="Helvetica Neue"/>
              <a:buNone/>
              <a:defRPr sz="2400" b="1" i="0" u="none" strike="noStrike" cap="none">
                <a:solidFill>
                  <a:srgbClr val="99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4" name="Google Shape;84;p11"/>
          <p:cNvSpPr/>
          <p:nvPr/>
        </p:nvSpPr>
        <p:spPr>
          <a:xfrm>
            <a:off x="125733" y="163473"/>
            <a:ext cx="8864243" cy="6558002"/>
          </a:xfrm>
          <a:prstGeom prst="rect">
            <a:avLst/>
          </a:prstGeom>
          <a:noFill/>
          <a:ln w="127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5" name="Google Shape;85;p11"/>
          <p:cNvSpPr/>
          <p:nvPr/>
        </p:nvSpPr>
        <p:spPr>
          <a:xfrm>
            <a:off x="125733" y="163474"/>
            <a:ext cx="8864243" cy="634814"/>
          </a:xfrm>
          <a:prstGeom prst="rect">
            <a:avLst/>
          </a:prstGeom>
          <a:noFill/>
          <a:ln w="127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6" name="Google Shape;86;p11"/>
          <p:cNvSpPr/>
          <p:nvPr/>
        </p:nvSpPr>
        <p:spPr>
          <a:xfrm>
            <a:off x="8381074" y="163474"/>
            <a:ext cx="608903" cy="634813"/>
          </a:xfrm>
          <a:prstGeom prst="rect">
            <a:avLst/>
          </a:prstGeom>
          <a:solidFill>
            <a:schemeClr val="lt2"/>
          </a:solidFill>
          <a:ln w="12700" cap="flat" cmpd="sng">
            <a:solidFill>
              <a:srgbClr val="99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87" name="Google Shape;87;p11" descr="Small Use Shield_WhiteOnTrans.eps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492619" y="231585"/>
            <a:ext cx="385812" cy="498588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1" descr="Formal_Viterbi_CardOnTrans.ep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" y="91985"/>
            <a:ext cx="2222500" cy="777875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1"/>
          <p:cNvSpPr txBox="1">
            <a:spLocks noGrp="1"/>
          </p:cNvSpPr>
          <p:nvPr>
            <p:ph type="body" idx="1"/>
          </p:nvPr>
        </p:nvSpPr>
        <p:spPr>
          <a:xfrm>
            <a:off x="246647" y="3072524"/>
            <a:ext cx="1290723" cy="4940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 Sans"/>
              <a:buChar char="›"/>
              <a:defRPr sz="20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 Sans"/>
              <a:buChar char="»"/>
              <a:defRPr sz="20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 Sans"/>
              <a:buChar char="»"/>
              <a:defRPr sz="20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1828800" marR="0" lvl="3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 Sans"/>
              <a:buNone/>
              <a:defRPr sz="20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2286000" marR="0" lvl="4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 Sans"/>
              <a:buNone/>
              <a:defRPr sz="20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90" name="Google Shape;90;p11"/>
          <p:cNvSpPr>
            <a:spLocks noGrp="1"/>
          </p:cNvSpPr>
          <p:nvPr>
            <p:ph type="pic" idx="2"/>
          </p:nvPr>
        </p:nvSpPr>
        <p:spPr>
          <a:xfrm>
            <a:off x="256673" y="1625136"/>
            <a:ext cx="1280696" cy="1447388"/>
          </a:xfrm>
          <a:prstGeom prst="rect">
            <a:avLst/>
          </a:prstGeom>
          <a:noFill/>
          <a:ln>
            <a:noFill/>
          </a:ln>
        </p:spPr>
      </p:sp>
      <p:sp>
        <p:nvSpPr>
          <p:cNvPr id="91" name="Google Shape;91;p11"/>
          <p:cNvSpPr txBox="1">
            <a:spLocks noGrp="1"/>
          </p:cNvSpPr>
          <p:nvPr>
            <p:ph type="body" idx="3"/>
          </p:nvPr>
        </p:nvSpPr>
        <p:spPr>
          <a:xfrm>
            <a:off x="1705945" y="3074238"/>
            <a:ext cx="1290723" cy="4940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 Sans"/>
              <a:buChar char="›"/>
              <a:defRPr sz="20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 Sans"/>
              <a:buChar char="»"/>
              <a:defRPr sz="20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 Sans"/>
              <a:buChar char="»"/>
              <a:defRPr sz="20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1828800" marR="0" lvl="3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 Sans"/>
              <a:buNone/>
              <a:defRPr sz="20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2286000" marR="0" lvl="4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 Sans"/>
              <a:buNone/>
              <a:defRPr sz="20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92" name="Google Shape;92;p11"/>
          <p:cNvSpPr>
            <a:spLocks noGrp="1"/>
          </p:cNvSpPr>
          <p:nvPr>
            <p:ph type="pic" idx="4"/>
          </p:nvPr>
        </p:nvSpPr>
        <p:spPr>
          <a:xfrm>
            <a:off x="1715971" y="1626850"/>
            <a:ext cx="1280696" cy="1447388"/>
          </a:xfrm>
          <a:prstGeom prst="rect">
            <a:avLst/>
          </a:prstGeom>
          <a:noFill/>
          <a:ln>
            <a:noFill/>
          </a:ln>
        </p:spPr>
      </p:sp>
      <p:sp>
        <p:nvSpPr>
          <p:cNvPr id="93" name="Google Shape;93;p11"/>
          <p:cNvSpPr txBox="1">
            <a:spLocks noGrp="1"/>
          </p:cNvSpPr>
          <p:nvPr>
            <p:ph type="body" idx="5"/>
          </p:nvPr>
        </p:nvSpPr>
        <p:spPr>
          <a:xfrm>
            <a:off x="3165243" y="3076912"/>
            <a:ext cx="1290723" cy="4940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 Sans"/>
              <a:buChar char="›"/>
              <a:defRPr sz="20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 Sans"/>
              <a:buChar char="»"/>
              <a:defRPr sz="20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 Sans"/>
              <a:buChar char="»"/>
              <a:defRPr sz="20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1828800" marR="0" lvl="3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 Sans"/>
              <a:buNone/>
              <a:defRPr sz="20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2286000" marR="0" lvl="4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 Sans"/>
              <a:buNone/>
              <a:defRPr sz="20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94" name="Google Shape;94;p11"/>
          <p:cNvSpPr>
            <a:spLocks noGrp="1"/>
          </p:cNvSpPr>
          <p:nvPr>
            <p:ph type="pic" idx="6"/>
          </p:nvPr>
        </p:nvSpPr>
        <p:spPr>
          <a:xfrm>
            <a:off x="3175269" y="1629523"/>
            <a:ext cx="1280696" cy="1447388"/>
          </a:xfrm>
          <a:prstGeom prst="rect">
            <a:avLst/>
          </a:prstGeom>
          <a:noFill/>
          <a:ln>
            <a:noFill/>
          </a:ln>
        </p:spPr>
      </p:sp>
      <p:sp>
        <p:nvSpPr>
          <p:cNvPr id="95" name="Google Shape;95;p11"/>
          <p:cNvSpPr txBox="1">
            <a:spLocks noGrp="1"/>
          </p:cNvSpPr>
          <p:nvPr>
            <p:ph type="body" idx="7"/>
          </p:nvPr>
        </p:nvSpPr>
        <p:spPr>
          <a:xfrm>
            <a:off x="4624541" y="3070810"/>
            <a:ext cx="1290723" cy="4940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 Sans"/>
              <a:buChar char="›"/>
              <a:defRPr sz="20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 Sans"/>
              <a:buChar char="»"/>
              <a:defRPr sz="20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 Sans"/>
              <a:buChar char="»"/>
              <a:defRPr sz="20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1828800" marR="0" lvl="3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 Sans"/>
              <a:buNone/>
              <a:defRPr sz="20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2286000" marR="0" lvl="4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 Sans"/>
              <a:buNone/>
              <a:defRPr sz="20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96" name="Google Shape;96;p11"/>
          <p:cNvSpPr>
            <a:spLocks noGrp="1"/>
          </p:cNvSpPr>
          <p:nvPr>
            <p:ph type="pic" idx="8"/>
          </p:nvPr>
        </p:nvSpPr>
        <p:spPr>
          <a:xfrm>
            <a:off x="4634567" y="1623421"/>
            <a:ext cx="1280696" cy="1447388"/>
          </a:xfrm>
          <a:prstGeom prst="rect">
            <a:avLst/>
          </a:prstGeom>
          <a:noFill/>
          <a:ln>
            <a:noFill/>
          </a:ln>
        </p:spPr>
      </p:sp>
      <p:sp>
        <p:nvSpPr>
          <p:cNvPr id="97" name="Google Shape;97;p11"/>
          <p:cNvSpPr txBox="1">
            <a:spLocks noGrp="1"/>
          </p:cNvSpPr>
          <p:nvPr>
            <p:ph type="body" idx="9"/>
          </p:nvPr>
        </p:nvSpPr>
        <p:spPr>
          <a:xfrm>
            <a:off x="6083839" y="3072524"/>
            <a:ext cx="1290723" cy="4940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 Sans"/>
              <a:buChar char="›"/>
              <a:defRPr sz="20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 Sans"/>
              <a:buChar char="»"/>
              <a:defRPr sz="20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 Sans"/>
              <a:buChar char="»"/>
              <a:defRPr sz="20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1828800" marR="0" lvl="3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 Sans"/>
              <a:buNone/>
              <a:defRPr sz="20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2286000" marR="0" lvl="4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 Sans"/>
              <a:buNone/>
              <a:defRPr sz="20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98" name="Google Shape;98;p11"/>
          <p:cNvSpPr>
            <a:spLocks noGrp="1"/>
          </p:cNvSpPr>
          <p:nvPr>
            <p:ph type="pic" idx="13"/>
          </p:nvPr>
        </p:nvSpPr>
        <p:spPr>
          <a:xfrm>
            <a:off x="6093865" y="1625136"/>
            <a:ext cx="1280696" cy="1447388"/>
          </a:xfrm>
          <a:prstGeom prst="rect">
            <a:avLst/>
          </a:prstGeom>
          <a:noFill/>
          <a:ln>
            <a:noFill/>
          </a:ln>
        </p:spPr>
      </p:sp>
      <p:sp>
        <p:nvSpPr>
          <p:cNvPr id="99" name="Google Shape;99;p11"/>
          <p:cNvSpPr txBox="1">
            <a:spLocks noGrp="1"/>
          </p:cNvSpPr>
          <p:nvPr>
            <p:ph type="body" idx="14"/>
          </p:nvPr>
        </p:nvSpPr>
        <p:spPr>
          <a:xfrm>
            <a:off x="7543136" y="3075198"/>
            <a:ext cx="1290723" cy="4940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 Sans"/>
              <a:buChar char="›"/>
              <a:defRPr sz="20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 Sans"/>
              <a:buChar char="»"/>
              <a:defRPr sz="20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 Sans"/>
              <a:buChar char="»"/>
              <a:defRPr sz="20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1828800" marR="0" lvl="3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 Sans"/>
              <a:buNone/>
              <a:defRPr sz="20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2286000" marR="0" lvl="4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 Sans"/>
              <a:buNone/>
              <a:defRPr sz="20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100" name="Google Shape;100;p11"/>
          <p:cNvSpPr>
            <a:spLocks noGrp="1"/>
          </p:cNvSpPr>
          <p:nvPr>
            <p:ph type="pic" idx="15"/>
          </p:nvPr>
        </p:nvSpPr>
        <p:spPr>
          <a:xfrm>
            <a:off x="7553163" y="1627810"/>
            <a:ext cx="1280696" cy="1447388"/>
          </a:xfrm>
          <a:prstGeom prst="rect">
            <a:avLst/>
          </a:prstGeom>
          <a:noFill/>
          <a:ln>
            <a:noFill/>
          </a:ln>
        </p:spPr>
      </p:sp>
      <p:sp>
        <p:nvSpPr>
          <p:cNvPr id="101" name="Google Shape;101;p11"/>
          <p:cNvSpPr txBox="1">
            <a:spLocks noGrp="1"/>
          </p:cNvSpPr>
          <p:nvPr>
            <p:ph type="body" idx="16"/>
          </p:nvPr>
        </p:nvSpPr>
        <p:spPr>
          <a:xfrm>
            <a:off x="227931" y="5541306"/>
            <a:ext cx="1290723" cy="4940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 Sans"/>
              <a:buChar char="›"/>
              <a:defRPr sz="20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 Sans"/>
              <a:buChar char="»"/>
              <a:defRPr sz="20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 Sans"/>
              <a:buChar char="»"/>
              <a:defRPr sz="20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1828800" marR="0" lvl="3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 Sans"/>
              <a:buNone/>
              <a:defRPr sz="20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2286000" marR="0" lvl="4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 Sans"/>
              <a:buNone/>
              <a:defRPr sz="20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102" name="Google Shape;102;p11"/>
          <p:cNvSpPr>
            <a:spLocks noGrp="1"/>
          </p:cNvSpPr>
          <p:nvPr>
            <p:ph type="pic" idx="17"/>
          </p:nvPr>
        </p:nvSpPr>
        <p:spPr>
          <a:xfrm>
            <a:off x="237957" y="4093918"/>
            <a:ext cx="1280696" cy="1447388"/>
          </a:xfrm>
          <a:prstGeom prst="rect">
            <a:avLst/>
          </a:prstGeom>
          <a:noFill/>
          <a:ln>
            <a:noFill/>
          </a:ln>
        </p:spPr>
      </p:sp>
      <p:sp>
        <p:nvSpPr>
          <p:cNvPr id="103" name="Google Shape;103;p11"/>
          <p:cNvSpPr txBox="1">
            <a:spLocks noGrp="1"/>
          </p:cNvSpPr>
          <p:nvPr>
            <p:ph type="body" idx="18"/>
          </p:nvPr>
        </p:nvSpPr>
        <p:spPr>
          <a:xfrm>
            <a:off x="1687229" y="5543020"/>
            <a:ext cx="1290723" cy="4940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 Sans"/>
              <a:buChar char="›"/>
              <a:defRPr sz="20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 Sans"/>
              <a:buChar char="»"/>
              <a:defRPr sz="20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 Sans"/>
              <a:buChar char="»"/>
              <a:defRPr sz="20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1828800" marR="0" lvl="3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 Sans"/>
              <a:buNone/>
              <a:defRPr sz="20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2286000" marR="0" lvl="4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 Sans"/>
              <a:buNone/>
              <a:defRPr sz="20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104" name="Google Shape;104;p11"/>
          <p:cNvSpPr>
            <a:spLocks noGrp="1"/>
          </p:cNvSpPr>
          <p:nvPr>
            <p:ph type="pic" idx="19"/>
          </p:nvPr>
        </p:nvSpPr>
        <p:spPr>
          <a:xfrm>
            <a:off x="1697255" y="4095631"/>
            <a:ext cx="1280696" cy="1447388"/>
          </a:xfrm>
          <a:prstGeom prst="rect">
            <a:avLst/>
          </a:prstGeom>
          <a:noFill/>
          <a:ln>
            <a:noFill/>
          </a:ln>
        </p:spPr>
      </p:sp>
      <p:sp>
        <p:nvSpPr>
          <p:cNvPr id="105" name="Google Shape;105;p11"/>
          <p:cNvSpPr txBox="1">
            <a:spLocks noGrp="1"/>
          </p:cNvSpPr>
          <p:nvPr>
            <p:ph type="body" idx="20"/>
          </p:nvPr>
        </p:nvSpPr>
        <p:spPr>
          <a:xfrm>
            <a:off x="3146527" y="5545694"/>
            <a:ext cx="1290723" cy="4940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 Sans"/>
              <a:buChar char="›"/>
              <a:defRPr sz="20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 Sans"/>
              <a:buChar char="»"/>
              <a:defRPr sz="20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 Sans"/>
              <a:buChar char="»"/>
              <a:defRPr sz="20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1828800" marR="0" lvl="3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 Sans"/>
              <a:buNone/>
              <a:defRPr sz="20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2286000" marR="0" lvl="4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 Sans"/>
              <a:buNone/>
              <a:defRPr sz="20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106" name="Google Shape;106;p11"/>
          <p:cNvSpPr>
            <a:spLocks noGrp="1"/>
          </p:cNvSpPr>
          <p:nvPr>
            <p:ph type="pic" idx="21"/>
          </p:nvPr>
        </p:nvSpPr>
        <p:spPr>
          <a:xfrm>
            <a:off x="3156553" y="4098306"/>
            <a:ext cx="1280696" cy="1447388"/>
          </a:xfrm>
          <a:prstGeom prst="rect">
            <a:avLst/>
          </a:prstGeom>
          <a:noFill/>
          <a:ln>
            <a:noFill/>
          </a:ln>
        </p:spPr>
      </p:sp>
      <p:sp>
        <p:nvSpPr>
          <p:cNvPr id="107" name="Google Shape;107;p11"/>
          <p:cNvSpPr txBox="1">
            <a:spLocks noGrp="1"/>
          </p:cNvSpPr>
          <p:nvPr>
            <p:ph type="body" idx="22"/>
          </p:nvPr>
        </p:nvSpPr>
        <p:spPr>
          <a:xfrm>
            <a:off x="4605825" y="5539592"/>
            <a:ext cx="1290723" cy="4940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 Sans"/>
              <a:buChar char="›"/>
              <a:defRPr sz="20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 Sans"/>
              <a:buChar char="»"/>
              <a:defRPr sz="20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 Sans"/>
              <a:buChar char="»"/>
              <a:defRPr sz="20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1828800" marR="0" lvl="3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 Sans"/>
              <a:buNone/>
              <a:defRPr sz="20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2286000" marR="0" lvl="4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 Sans"/>
              <a:buNone/>
              <a:defRPr sz="20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108" name="Google Shape;108;p11"/>
          <p:cNvSpPr>
            <a:spLocks noGrp="1"/>
          </p:cNvSpPr>
          <p:nvPr>
            <p:ph type="pic" idx="23"/>
          </p:nvPr>
        </p:nvSpPr>
        <p:spPr>
          <a:xfrm>
            <a:off x="4615851" y="4092204"/>
            <a:ext cx="1280696" cy="1447388"/>
          </a:xfrm>
          <a:prstGeom prst="rect">
            <a:avLst/>
          </a:prstGeom>
          <a:noFill/>
          <a:ln>
            <a:noFill/>
          </a:ln>
        </p:spPr>
      </p:sp>
      <p:sp>
        <p:nvSpPr>
          <p:cNvPr id="109" name="Google Shape;109;p11"/>
          <p:cNvSpPr txBox="1">
            <a:spLocks noGrp="1"/>
          </p:cNvSpPr>
          <p:nvPr>
            <p:ph type="body" idx="24"/>
          </p:nvPr>
        </p:nvSpPr>
        <p:spPr>
          <a:xfrm>
            <a:off x="6065123" y="5541306"/>
            <a:ext cx="1290723" cy="4940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 Sans"/>
              <a:buChar char="›"/>
              <a:defRPr sz="20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 Sans"/>
              <a:buChar char="»"/>
              <a:defRPr sz="20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 Sans"/>
              <a:buChar char="»"/>
              <a:defRPr sz="20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1828800" marR="0" lvl="3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 Sans"/>
              <a:buNone/>
              <a:defRPr sz="20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2286000" marR="0" lvl="4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 Sans"/>
              <a:buNone/>
              <a:defRPr sz="20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110" name="Google Shape;110;p11"/>
          <p:cNvSpPr>
            <a:spLocks noGrp="1"/>
          </p:cNvSpPr>
          <p:nvPr>
            <p:ph type="pic" idx="25"/>
          </p:nvPr>
        </p:nvSpPr>
        <p:spPr>
          <a:xfrm>
            <a:off x="6075149" y="4093918"/>
            <a:ext cx="1280696" cy="1447388"/>
          </a:xfrm>
          <a:prstGeom prst="rect">
            <a:avLst/>
          </a:prstGeom>
          <a:noFill/>
          <a:ln>
            <a:noFill/>
          </a:ln>
        </p:spPr>
      </p:sp>
      <p:sp>
        <p:nvSpPr>
          <p:cNvPr id="111" name="Google Shape;111;p11"/>
          <p:cNvSpPr txBox="1">
            <a:spLocks noGrp="1"/>
          </p:cNvSpPr>
          <p:nvPr>
            <p:ph type="body" idx="26"/>
          </p:nvPr>
        </p:nvSpPr>
        <p:spPr>
          <a:xfrm>
            <a:off x="7524420" y="5543980"/>
            <a:ext cx="1290723" cy="4940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 Sans"/>
              <a:buChar char="›"/>
              <a:defRPr sz="20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 Sans"/>
              <a:buChar char="»"/>
              <a:defRPr sz="20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 Sans"/>
              <a:buChar char="»"/>
              <a:defRPr sz="20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1828800" marR="0" lvl="3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 Sans"/>
              <a:buNone/>
              <a:defRPr sz="20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2286000" marR="0" lvl="4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 Sans"/>
              <a:buNone/>
              <a:defRPr sz="20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112" name="Google Shape;112;p11"/>
          <p:cNvSpPr>
            <a:spLocks noGrp="1"/>
          </p:cNvSpPr>
          <p:nvPr>
            <p:ph type="pic" idx="27"/>
          </p:nvPr>
        </p:nvSpPr>
        <p:spPr>
          <a:xfrm>
            <a:off x="7534447" y="4096591"/>
            <a:ext cx="1280696" cy="1447388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ustom Layout">
  <p:cSld name="1_Custom Layout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2"/>
          <p:cNvSpPr txBox="1">
            <a:spLocks noGrp="1"/>
          </p:cNvSpPr>
          <p:nvPr>
            <p:ph type="title"/>
          </p:nvPr>
        </p:nvSpPr>
        <p:spPr>
          <a:xfrm>
            <a:off x="457200" y="904494"/>
            <a:ext cx="8229600" cy="5213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ts val="2400"/>
              <a:buFont typeface="Helvetica Neue"/>
              <a:buNone/>
              <a:defRPr sz="2400" b="1" i="0" u="none" strike="noStrike" cap="none">
                <a:solidFill>
                  <a:srgbClr val="99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5" name="Google Shape;115;p12"/>
          <p:cNvSpPr/>
          <p:nvPr/>
        </p:nvSpPr>
        <p:spPr>
          <a:xfrm>
            <a:off x="125733" y="163473"/>
            <a:ext cx="8864243" cy="6558002"/>
          </a:xfrm>
          <a:prstGeom prst="rect">
            <a:avLst/>
          </a:prstGeom>
          <a:noFill/>
          <a:ln w="127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6" name="Google Shape;116;p12"/>
          <p:cNvSpPr/>
          <p:nvPr/>
        </p:nvSpPr>
        <p:spPr>
          <a:xfrm>
            <a:off x="125733" y="163474"/>
            <a:ext cx="8864243" cy="634814"/>
          </a:xfrm>
          <a:prstGeom prst="rect">
            <a:avLst/>
          </a:prstGeom>
          <a:noFill/>
          <a:ln w="127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7" name="Google Shape;117;p12"/>
          <p:cNvSpPr/>
          <p:nvPr/>
        </p:nvSpPr>
        <p:spPr>
          <a:xfrm>
            <a:off x="8381074" y="163474"/>
            <a:ext cx="608903" cy="634813"/>
          </a:xfrm>
          <a:prstGeom prst="rect">
            <a:avLst/>
          </a:prstGeom>
          <a:solidFill>
            <a:schemeClr val="lt2"/>
          </a:solidFill>
          <a:ln w="12700" cap="flat" cmpd="sng">
            <a:solidFill>
              <a:srgbClr val="99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18" name="Google Shape;118;p12" descr="Small Use Shield_WhiteOnTrans.eps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492619" y="231585"/>
            <a:ext cx="385812" cy="4985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2" descr="Formal_Viterbi_CardOnTrans.ep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" y="91985"/>
            <a:ext cx="2222500" cy="777875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2"/>
          <p:cNvSpPr>
            <a:spLocks noGrp="1"/>
          </p:cNvSpPr>
          <p:nvPr>
            <p:ph type="chart" idx="2"/>
          </p:nvPr>
        </p:nvSpPr>
        <p:spPr>
          <a:xfrm>
            <a:off x="457200" y="1581150"/>
            <a:ext cx="8229600" cy="4873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 Sans"/>
              <a:buChar char="›"/>
              <a:defRPr sz="20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R="0" lvl="1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 Sans"/>
              <a:buChar char="»"/>
              <a:defRPr sz="20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R="0" lvl="2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 Sans"/>
              <a:buChar char="»"/>
              <a:defRPr sz="20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 Sans"/>
              <a:buChar char="»"/>
              <a:defRPr sz="20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 Sans"/>
              <a:buChar char="»"/>
              <a:defRPr sz="20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Custom Layout">
  <p:cSld name="6_Custom Layout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4"/>
          <p:cNvSpPr txBox="1">
            <a:spLocks noGrp="1"/>
          </p:cNvSpPr>
          <p:nvPr>
            <p:ph type="title"/>
          </p:nvPr>
        </p:nvSpPr>
        <p:spPr>
          <a:xfrm>
            <a:off x="2286000" y="304800"/>
            <a:ext cx="62484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elvetica Neue"/>
              <a:buNone/>
              <a:defRPr sz="28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24" name="Google Shape;124;p14"/>
          <p:cNvSpPr txBox="1">
            <a:spLocks noGrp="1"/>
          </p:cNvSpPr>
          <p:nvPr>
            <p:ph type="body" idx="1"/>
          </p:nvPr>
        </p:nvSpPr>
        <p:spPr>
          <a:xfrm>
            <a:off x="2286000" y="1981200"/>
            <a:ext cx="3048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 Sans"/>
              <a:buChar char="›"/>
              <a:defRPr sz="28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914400" marR="0" lvl="1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 Sans"/>
              <a:buChar char="»"/>
              <a:defRPr sz="24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 Sans"/>
              <a:buChar char="»"/>
              <a:defRPr sz="20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1828800" marR="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erriweather Sans"/>
              <a:buChar char="»"/>
              <a:defRPr sz="18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2286000" marR="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erriweather Sans"/>
              <a:buChar char="»"/>
              <a:defRPr sz="18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2743200" marR="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3200400" marR="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3657600" marR="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4114800" marR="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125" name="Google Shape;125;p14"/>
          <p:cNvSpPr txBox="1">
            <a:spLocks noGrp="1"/>
          </p:cNvSpPr>
          <p:nvPr>
            <p:ph type="body" idx="2"/>
          </p:nvPr>
        </p:nvSpPr>
        <p:spPr>
          <a:xfrm>
            <a:off x="5486400" y="1981200"/>
            <a:ext cx="3048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 Sans"/>
              <a:buChar char="›"/>
              <a:defRPr sz="28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914400" marR="0" lvl="1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 Sans"/>
              <a:buChar char="»"/>
              <a:defRPr sz="24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 Sans"/>
              <a:buChar char="»"/>
              <a:defRPr sz="20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1828800" marR="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erriweather Sans"/>
              <a:buChar char="»"/>
              <a:defRPr sz="18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2286000" marR="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erriweather Sans"/>
              <a:buChar char="»"/>
              <a:defRPr sz="18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2743200" marR="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3200400" marR="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3657600" marR="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4114800" marR="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Custom Layout">
  <p:cSld name="2_Custom Layou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457200" y="904494"/>
            <a:ext cx="8229600" cy="5213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ts val="2400"/>
              <a:buFont typeface="Helvetica Neue"/>
              <a:buNone/>
              <a:defRPr sz="2400" b="1" i="0" u="none" strike="noStrike" cap="none">
                <a:solidFill>
                  <a:srgbClr val="99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1" name="Google Shape;21;p3"/>
          <p:cNvSpPr/>
          <p:nvPr/>
        </p:nvSpPr>
        <p:spPr>
          <a:xfrm>
            <a:off x="125733" y="163473"/>
            <a:ext cx="8864243" cy="6558002"/>
          </a:xfrm>
          <a:prstGeom prst="rect">
            <a:avLst/>
          </a:prstGeom>
          <a:noFill/>
          <a:ln w="127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2" name="Google Shape;22;p3"/>
          <p:cNvSpPr/>
          <p:nvPr/>
        </p:nvSpPr>
        <p:spPr>
          <a:xfrm>
            <a:off x="125733" y="163474"/>
            <a:ext cx="8864243" cy="634814"/>
          </a:xfrm>
          <a:prstGeom prst="rect">
            <a:avLst/>
          </a:prstGeom>
          <a:noFill/>
          <a:ln w="127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3" name="Google Shape;23;p3"/>
          <p:cNvSpPr/>
          <p:nvPr/>
        </p:nvSpPr>
        <p:spPr>
          <a:xfrm>
            <a:off x="8381074" y="163474"/>
            <a:ext cx="608903" cy="634813"/>
          </a:xfrm>
          <a:prstGeom prst="rect">
            <a:avLst/>
          </a:prstGeom>
          <a:solidFill>
            <a:schemeClr val="lt2"/>
          </a:solidFill>
          <a:ln w="12700" cap="flat" cmpd="sng">
            <a:solidFill>
              <a:srgbClr val="99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4" name="Google Shape;24;p3" descr="Small Use Shield_WhiteOnTrans.eps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492619" y="231585"/>
            <a:ext cx="385812" cy="4985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25;p3" descr="Formal_Viterbi_CardOnTrans.ep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" y="91985"/>
            <a:ext cx="2222500" cy="777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 txBox="1">
            <a:spLocks noGrp="1"/>
          </p:cNvSpPr>
          <p:nvPr>
            <p:ph type="title"/>
          </p:nvPr>
        </p:nvSpPr>
        <p:spPr>
          <a:xfrm>
            <a:off x="457200" y="904494"/>
            <a:ext cx="8229600" cy="5213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ts val="2400"/>
              <a:buFont typeface="Helvetica Neue"/>
              <a:buNone/>
              <a:defRPr sz="2400" b="1" i="0" u="none" strike="noStrike" cap="none">
                <a:solidFill>
                  <a:srgbClr val="99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8" name="Google Shape;28;p4"/>
          <p:cNvSpPr/>
          <p:nvPr/>
        </p:nvSpPr>
        <p:spPr>
          <a:xfrm>
            <a:off x="125733" y="163473"/>
            <a:ext cx="8864243" cy="6558002"/>
          </a:xfrm>
          <a:prstGeom prst="rect">
            <a:avLst/>
          </a:prstGeom>
          <a:noFill/>
          <a:ln w="127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9" name="Google Shape;29;p4"/>
          <p:cNvSpPr/>
          <p:nvPr/>
        </p:nvSpPr>
        <p:spPr>
          <a:xfrm>
            <a:off x="125733" y="163474"/>
            <a:ext cx="8864243" cy="634814"/>
          </a:xfrm>
          <a:prstGeom prst="rect">
            <a:avLst/>
          </a:prstGeom>
          <a:noFill/>
          <a:ln w="127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0" name="Google Shape;30;p4"/>
          <p:cNvSpPr/>
          <p:nvPr/>
        </p:nvSpPr>
        <p:spPr>
          <a:xfrm>
            <a:off x="8381074" y="163474"/>
            <a:ext cx="608903" cy="634813"/>
          </a:xfrm>
          <a:prstGeom prst="rect">
            <a:avLst/>
          </a:prstGeom>
          <a:solidFill>
            <a:schemeClr val="lt2"/>
          </a:solidFill>
          <a:ln w="12700" cap="flat" cmpd="sng">
            <a:solidFill>
              <a:srgbClr val="99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1" name="Google Shape;31;p4" descr="Small Use Shield_WhiteOnTrans.eps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492619" y="231585"/>
            <a:ext cx="385812" cy="498588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32;p4" descr="Formal_Viterbi_CardOnTrans.ep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" y="91985"/>
            <a:ext cx="2222500" cy="777875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4"/>
          <p:cNvSpPr txBox="1">
            <a:spLocks noGrp="1"/>
          </p:cNvSpPr>
          <p:nvPr>
            <p:ph type="body" idx="1"/>
          </p:nvPr>
        </p:nvSpPr>
        <p:spPr>
          <a:xfrm>
            <a:off x="457200" y="1497013"/>
            <a:ext cx="8229600" cy="4924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 Sans"/>
              <a:buChar char="›"/>
              <a:defRPr sz="20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 Sans"/>
              <a:buChar char="»"/>
              <a:defRPr sz="20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 Sans"/>
              <a:buChar char="»"/>
              <a:defRPr sz="20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 Sans"/>
              <a:buChar char="»"/>
              <a:defRPr sz="20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 Sans"/>
              <a:buChar char="»"/>
              <a:defRPr sz="20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Custom Layout">
  <p:cSld name="3_Custom Layout">
    <p:bg>
      <p:bgPr>
        <a:solidFill>
          <a:schemeClr val="lt2"/>
        </a:solid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"/>
          <p:cNvSpPr/>
          <p:nvPr/>
        </p:nvSpPr>
        <p:spPr>
          <a:xfrm>
            <a:off x="125733" y="163473"/>
            <a:ext cx="8864243" cy="6558002"/>
          </a:xfrm>
          <a:prstGeom prst="rect">
            <a:avLst/>
          </a:prstGeom>
          <a:noFill/>
          <a:ln w="127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6" name="Google Shape;36;p5"/>
          <p:cNvSpPr/>
          <p:nvPr/>
        </p:nvSpPr>
        <p:spPr>
          <a:xfrm>
            <a:off x="125733" y="163474"/>
            <a:ext cx="8864243" cy="634814"/>
          </a:xfrm>
          <a:prstGeom prst="rect">
            <a:avLst/>
          </a:prstGeom>
          <a:noFill/>
          <a:ln w="127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7" name="Google Shape;37;p5"/>
          <p:cNvSpPr/>
          <p:nvPr/>
        </p:nvSpPr>
        <p:spPr>
          <a:xfrm>
            <a:off x="8381074" y="163474"/>
            <a:ext cx="608903" cy="634813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8" name="Google Shape;38;p5" descr="Small Use Shield_CardOnTrans.eps"/>
          <p:cNvPicPr preferRelativeResize="0"/>
          <p:nvPr/>
        </p:nvPicPr>
        <p:blipFill rotWithShape="1">
          <a:blip r:embed="rId2">
            <a:alphaModFix/>
          </a:blip>
          <a:srcRect l="15027" r="15157"/>
          <a:stretch/>
        </p:blipFill>
        <p:spPr>
          <a:xfrm>
            <a:off x="8451170" y="155634"/>
            <a:ext cx="470380" cy="673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5" descr="Formal_Viterbi_GoldOntrans.ep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1557" y="233652"/>
            <a:ext cx="1767561" cy="477058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5"/>
          <p:cNvSpPr txBox="1">
            <a:spLocks noGrp="1"/>
          </p:cNvSpPr>
          <p:nvPr>
            <p:ph type="title"/>
          </p:nvPr>
        </p:nvSpPr>
        <p:spPr>
          <a:xfrm>
            <a:off x="457200" y="2327961"/>
            <a:ext cx="8229600" cy="11263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Font typeface="Helvetica Neue"/>
              <a:buNone/>
              <a:defRPr sz="7200" b="1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Custom Layout">
  <p:cSld name="4_Custom Layout">
    <p:bg>
      <p:bgPr>
        <a:solidFill>
          <a:schemeClr val="lt2"/>
        </a:soli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6"/>
          <p:cNvSpPr/>
          <p:nvPr/>
        </p:nvSpPr>
        <p:spPr>
          <a:xfrm>
            <a:off x="125733" y="163473"/>
            <a:ext cx="8864243" cy="6558002"/>
          </a:xfrm>
          <a:prstGeom prst="rect">
            <a:avLst/>
          </a:prstGeom>
          <a:noFill/>
          <a:ln w="127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3" name="Google Shape;43;p6"/>
          <p:cNvSpPr/>
          <p:nvPr/>
        </p:nvSpPr>
        <p:spPr>
          <a:xfrm>
            <a:off x="125733" y="163474"/>
            <a:ext cx="8864243" cy="634814"/>
          </a:xfrm>
          <a:prstGeom prst="rect">
            <a:avLst/>
          </a:prstGeom>
          <a:noFill/>
          <a:ln w="127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4" name="Google Shape;44;p6"/>
          <p:cNvSpPr/>
          <p:nvPr/>
        </p:nvSpPr>
        <p:spPr>
          <a:xfrm>
            <a:off x="8381074" y="163474"/>
            <a:ext cx="608903" cy="634813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5" name="Google Shape;45;p6" descr="Small Use Shield_CardOnTrans.eps"/>
          <p:cNvPicPr preferRelativeResize="0"/>
          <p:nvPr/>
        </p:nvPicPr>
        <p:blipFill rotWithShape="1">
          <a:blip r:embed="rId2">
            <a:alphaModFix/>
          </a:blip>
          <a:srcRect l="15027" r="15157"/>
          <a:stretch/>
        </p:blipFill>
        <p:spPr>
          <a:xfrm>
            <a:off x="8451170" y="155634"/>
            <a:ext cx="470380" cy="673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6" descr="Formal_Viterbi_GoldOntrans.ep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1557" y="233652"/>
            <a:ext cx="1767561" cy="477058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6"/>
          <p:cNvSpPr txBox="1">
            <a:spLocks noGrp="1"/>
          </p:cNvSpPr>
          <p:nvPr>
            <p:ph type="title"/>
          </p:nvPr>
        </p:nvSpPr>
        <p:spPr>
          <a:xfrm>
            <a:off x="457200" y="904494"/>
            <a:ext cx="8229600" cy="5213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  <a:defRPr sz="2400" b="1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body" idx="1"/>
          </p:nvPr>
        </p:nvSpPr>
        <p:spPr>
          <a:xfrm>
            <a:off x="457200" y="1497013"/>
            <a:ext cx="8229600" cy="4924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5600" algn="l" rtl="0"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erriweather Sans"/>
              <a:buChar char="›"/>
              <a:defRPr sz="2000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erriweather Sans"/>
              <a:buChar char="»"/>
              <a:defRPr sz="2000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erriweather Sans"/>
              <a:buChar char="»"/>
              <a:defRPr sz="2000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erriweather Sans"/>
              <a:buChar char="»"/>
              <a:defRPr sz="2000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erriweather Sans"/>
              <a:buChar char="»"/>
              <a:defRPr sz="2000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Custom Layout">
  <p:cSld name="5_Custom Layout">
    <p:bg>
      <p:bgPr>
        <a:solidFill>
          <a:schemeClr val="lt2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/>
          <p:nvPr/>
        </p:nvSpPr>
        <p:spPr>
          <a:xfrm>
            <a:off x="125733" y="163473"/>
            <a:ext cx="8864243" cy="6558002"/>
          </a:xfrm>
          <a:prstGeom prst="rect">
            <a:avLst/>
          </a:prstGeom>
          <a:noFill/>
          <a:ln w="127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1" name="Google Shape;51;p7"/>
          <p:cNvSpPr/>
          <p:nvPr/>
        </p:nvSpPr>
        <p:spPr>
          <a:xfrm>
            <a:off x="125733" y="163474"/>
            <a:ext cx="8864243" cy="634814"/>
          </a:xfrm>
          <a:prstGeom prst="rect">
            <a:avLst/>
          </a:prstGeom>
          <a:noFill/>
          <a:ln w="127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2" name="Google Shape;52;p7"/>
          <p:cNvSpPr/>
          <p:nvPr/>
        </p:nvSpPr>
        <p:spPr>
          <a:xfrm>
            <a:off x="8381074" y="163474"/>
            <a:ext cx="608903" cy="634813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3" name="Google Shape;53;p7"/>
          <p:cNvSpPr txBox="1">
            <a:spLocks noGrp="1"/>
          </p:cNvSpPr>
          <p:nvPr>
            <p:ph type="body" idx="1"/>
          </p:nvPr>
        </p:nvSpPr>
        <p:spPr>
          <a:xfrm>
            <a:off x="1379783" y="1810613"/>
            <a:ext cx="6350136" cy="2736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erriweather Sans"/>
              <a:buNone/>
              <a:defRPr sz="40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erriweather Sans"/>
              <a:buChar char="»"/>
              <a:defRPr sz="20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erriweather Sans"/>
              <a:buChar char="»"/>
              <a:defRPr sz="20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erriweather Sans"/>
              <a:buChar char="»"/>
              <a:defRPr sz="20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erriweather Sans"/>
              <a:buChar char="»"/>
              <a:defRPr sz="20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pic>
        <p:nvPicPr>
          <p:cNvPr id="54" name="Google Shape;54;p7" descr="Small Use Shield_CardOnTrans.eps"/>
          <p:cNvPicPr preferRelativeResize="0"/>
          <p:nvPr/>
        </p:nvPicPr>
        <p:blipFill rotWithShape="1">
          <a:blip r:embed="rId2">
            <a:alphaModFix/>
          </a:blip>
          <a:srcRect l="15027" r="15157"/>
          <a:stretch/>
        </p:blipFill>
        <p:spPr>
          <a:xfrm>
            <a:off x="8451170" y="155634"/>
            <a:ext cx="470380" cy="673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7" descr="Formal_Viterbi_GoldOntrans.ep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1557" y="233652"/>
            <a:ext cx="1767561" cy="477058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7"/>
          <p:cNvSpPr txBox="1">
            <a:spLocks noGrp="1"/>
          </p:cNvSpPr>
          <p:nvPr>
            <p:ph type="body" idx="2"/>
          </p:nvPr>
        </p:nvSpPr>
        <p:spPr>
          <a:xfrm>
            <a:off x="1379539" y="4645026"/>
            <a:ext cx="2436661" cy="471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 Sans"/>
              <a:buNone/>
              <a:defRPr sz="20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 Sans"/>
              <a:buChar char="»"/>
              <a:defRPr sz="20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 Sans"/>
              <a:buChar char="»"/>
              <a:defRPr sz="20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 Sans"/>
              <a:buChar char="»"/>
              <a:defRPr sz="20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 Sans"/>
              <a:buChar char="»"/>
              <a:defRPr sz="20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Images + Bullets">
  <p:cSld name="2 Images + Bullets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8"/>
          <p:cNvSpPr txBox="1">
            <a:spLocks noGrp="1"/>
          </p:cNvSpPr>
          <p:nvPr>
            <p:ph type="title"/>
          </p:nvPr>
        </p:nvSpPr>
        <p:spPr>
          <a:xfrm>
            <a:off x="457200" y="904494"/>
            <a:ext cx="8229600" cy="5213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ts val="2400"/>
              <a:buFont typeface="Helvetica Neue"/>
              <a:buNone/>
              <a:defRPr sz="2400" b="1" i="0" u="none" strike="noStrike" cap="none">
                <a:solidFill>
                  <a:srgbClr val="99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9" name="Google Shape;59;p8"/>
          <p:cNvSpPr/>
          <p:nvPr/>
        </p:nvSpPr>
        <p:spPr>
          <a:xfrm>
            <a:off x="125733" y="163473"/>
            <a:ext cx="8864243" cy="6558002"/>
          </a:xfrm>
          <a:prstGeom prst="rect">
            <a:avLst/>
          </a:prstGeom>
          <a:noFill/>
          <a:ln w="127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0" name="Google Shape;60;p8"/>
          <p:cNvSpPr/>
          <p:nvPr/>
        </p:nvSpPr>
        <p:spPr>
          <a:xfrm>
            <a:off x="125733" y="163474"/>
            <a:ext cx="8864243" cy="634814"/>
          </a:xfrm>
          <a:prstGeom prst="rect">
            <a:avLst/>
          </a:prstGeom>
          <a:noFill/>
          <a:ln w="127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1" name="Google Shape;61;p8"/>
          <p:cNvSpPr/>
          <p:nvPr/>
        </p:nvSpPr>
        <p:spPr>
          <a:xfrm>
            <a:off x="8381074" y="163474"/>
            <a:ext cx="608903" cy="634813"/>
          </a:xfrm>
          <a:prstGeom prst="rect">
            <a:avLst/>
          </a:prstGeom>
          <a:solidFill>
            <a:schemeClr val="lt2"/>
          </a:solidFill>
          <a:ln w="12700" cap="flat" cmpd="sng">
            <a:solidFill>
              <a:srgbClr val="99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62" name="Google Shape;62;p8" descr="Small Use Shield_WhiteOnTrans.eps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492619" y="231585"/>
            <a:ext cx="385812" cy="498588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8" descr="Formal_Viterbi_CardOnTrans.ep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" y="91985"/>
            <a:ext cx="2222500" cy="777875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8"/>
          <p:cNvSpPr txBox="1">
            <a:spLocks noGrp="1"/>
          </p:cNvSpPr>
          <p:nvPr>
            <p:ph type="body" idx="1"/>
          </p:nvPr>
        </p:nvSpPr>
        <p:spPr>
          <a:xfrm>
            <a:off x="4045385" y="1538896"/>
            <a:ext cx="4641417" cy="2301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 Sans"/>
              <a:buChar char="›"/>
              <a:defRPr sz="20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 Sans"/>
              <a:buChar char="»"/>
              <a:defRPr sz="20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 Sans"/>
              <a:buChar char="»"/>
              <a:defRPr sz="20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1828800" marR="0" lvl="3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 Sans"/>
              <a:buNone/>
              <a:defRPr sz="20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 Sans"/>
              <a:buChar char="»"/>
              <a:defRPr sz="20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65" name="Google Shape;65;p8"/>
          <p:cNvSpPr txBox="1">
            <a:spLocks noGrp="1"/>
          </p:cNvSpPr>
          <p:nvPr>
            <p:ph type="body" idx="2"/>
          </p:nvPr>
        </p:nvSpPr>
        <p:spPr>
          <a:xfrm>
            <a:off x="4045385" y="3939120"/>
            <a:ext cx="4641417" cy="2436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 Sans"/>
              <a:buChar char="›"/>
              <a:defRPr sz="20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 Sans"/>
              <a:buChar char="»"/>
              <a:defRPr sz="20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 Sans"/>
              <a:buChar char="»"/>
              <a:defRPr sz="20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1828800" marR="0" lvl="3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 Sans"/>
              <a:buNone/>
              <a:defRPr sz="20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 Sans"/>
              <a:buChar char="»"/>
              <a:defRPr sz="20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66" name="Google Shape;66;p8"/>
          <p:cNvSpPr>
            <a:spLocks noGrp="1"/>
          </p:cNvSpPr>
          <p:nvPr>
            <p:ph type="pic" idx="3"/>
          </p:nvPr>
        </p:nvSpPr>
        <p:spPr>
          <a:xfrm>
            <a:off x="457200" y="1538896"/>
            <a:ext cx="3479800" cy="2301875"/>
          </a:xfrm>
          <a:prstGeom prst="rect">
            <a:avLst/>
          </a:prstGeom>
          <a:noFill/>
          <a:ln>
            <a:noFill/>
          </a:ln>
        </p:spPr>
      </p:sp>
      <p:sp>
        <p:nvSpPr>
          <p:cNvPr id="67" name="Google Shape;67;p8"/>
          <p:cNvSpPr>
            <a:spLocks noGrp="1"/>
          </p:cNvSpPr>
          <p:nvPr>
            <p:ph type="pic" idx="4"/>
          </p:nvPr>
        </p:nvSpPr>
        <p:spPr>
          <a:xfrm>
            <a:off x="457200" y="3939119"/>
            <a:ext cx="3479800" cy="2436813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rt + Text">
  <p:cSld name="Chart + 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9"/>
          <p:cNvSpPr txBox="1">
            <a:spLocks noGrp="1"/>
          </p:cNvSpPr>
          <p:nvPr>
            <p:ph type="title"/>
          </p:nvPr>
        </p:nvSpPr>
        <p:spPr>
          <a:xfrm>
            <a:off x="293689" y="831926"/>
            <a:ext cx="8584743" cy="5213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ts val="2400"/>
              <a:buFont typeface="Helvetica Neue"/>
              <a:buNone/>
              <a:defRPr sz="2400" b="1" i="0" u="none" strike="noStrike" cap="none">
                <a:solidFill>
                  <a:srgbClr val="99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0" name="Google Shape;70;p9"/>
          <p:cNvSpPr/>
          <p:nvPr/>
        </p:nvSpPr>
        <p:spPr>
          <a:xfrm>
            <a:off x="125733" y="163473"/>
            <a:ext cx="8864243" cy="6558002"/>
          </a:xfrm>
          <a:prstGeom prst="rect">
            <a:avLst/>
          </a:prstGeom>
          <a:noFill/>
          <a:ln w="127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1" name="Google Shape;71;p9"/>
          <p:cNvSpPr/>
          <p:nvPr/>
        </p:nvSpPr>
        <p:spPr>
          <a:xfrm>
            <a:off x="125733" y="163474"/>
            <a:ext cx="8864243" cy="634814"/>
          </a:xfrm>
          <a:prstGeom prst="rect">
            <a:avLst/>
          </a:prstGeom>
          <a:noFill/>
          <a:ln w="127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2" name="Google Shape;72;p9"/>
          <p:cNvSpPr/>
          <p:nvPr/>
        </p:nvSpPr>
        <p:spPr>
          <a:xfrm>
            <a:off x="8381074" y="163474"/>
            <a:ext cx="608903" cy="634813"/>
          </a:xfrm>
          <a:prstGeom prst="rect">
            <a:avLst/>
          </a:prstGeom>
          <a:solidFill>
            <a:schemeClr val="lt2"/>
          </a:solidFill>
          <a:ln w="12700" cap="flat" cmpd="sng">
            <a:solidFill>
              <a:srgbClr val="99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73" name="Google Shape;73;p9" descr="Small Use Shield_WhiteOnTrans.eps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492619" y="231585"/>
            <a:ext cx="385812" cy="498588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9" descr="Formal_Viterbi_CardOnTrans.ep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" y="91985"/>
            <a:ext cx="2222500" cy="777875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9"/>
          <p:cNvSpPr txBox="1">
            <a:spLocks noGrp="1"/>
          </p:cNvSpPr>
          <p:nvPr>
            <p:ph type="body" idx="1"/>
          </p:nvPr>
        </p:nvSpPr>
        <p:spPr>
          <a:xfrm>
            <a:off x="294106" y="5577039"/>
            <a:ext cx="8584325" cy="9159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 Sans"/>
              <a:buChar char="›"/>
              <a:defRPr sz="20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 Sans"/>
              <a:buChar char="»"/>
              <a:defRPr sz="20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 Sans"/>
              <a:buChar char="»"/>
              <a:defRPr sz="20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1828800" marR="0" lvl="3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 Sans"/>
              <a:buNone/>
              <a:defRPr sz="20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2286000" marR="0" lvl="4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 Sans"/>
              <a:buNone/>
              <a:defRPr sz="20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76" name="Google Shape;76;p9"/>
          <p:cNvSpPr txBox="1">
            <a:spLocks noGrp="1"/>
          </p:cNvSpPr>
          <p:nvPr>
            <p:ph type="body" idx="2"/>
          </p:nvPr>
        </p:nvSpPr>
        <p:spPr>
          <a:xfrm>
            <a:off x="293688" y="1519944"/>
            <a:ext cx="8585200" cy="39081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 Sans"/>
              <a:buNone/>
              <a:defRPr sz="20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 Sans"/>
              <a:buChar char="»"/>
              <a:defRPr sz="20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 Sans"/>
              <a:buChar char="»"/>
              <a:defRPr sz="20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 Sans"/>
              <a:buChar char="»"/>
              <a:defRPr sz="20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 Sans"/>
              <a:buChar char="»"/>
              <a:defRPr sz="20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imary image">
  <p:cSld name="Primary image">
    <p:bg>
      <p:bgPr>
        <a:solidFill>
          <a:schemeClr val="lt1"/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0"/>
          <p:cNvSpPr>
            <a:spLocks noGrp="1"/>
          </p:cNvSpPr>
          <p:nvPr>
            <p:ph type="pic" idx="2"/>
          </p:nvPr>
        </p:nvSpPr>
        <p:spPr>
          <a:xfrm>
            <a:off x="1" y="-1"/>
            <a:ext cx="9144000" cy="6858001"/>
          </a:xfrm>
          <a:prstGeom prst="rect">
            <a:avLst/>
          </a:prstGeom>
          <a:noFill/>
          <a:ln>
            <a:noFill/>
          </a:ln>
        </p:spPr>
      </p:sp>
      <p:sp>
        <p:nvSpPr>
          <p:cNvPr id="79" name="Google Shape;79;p10"/>
          <p:cNvSpPr/>
          <p:nvPr/>
        </p:nvSpPr>
        <p:spPr>
          <a:xfrm>
            <a:off x="552882" y="4973054"/>
            <a:ext cx="2709015" cy="1884947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0" name="Google Shape;80;p10"/>
          <p:cNvSpPr txBox="1">
            <a:spLocks noGrp="1"/>
          </p:cNvSpPr>
          <p:nvPr>
            <p:ph type="body" idx="1"/>
          </p:nvPr>
        </p:nvSpPr>
        <p:spPr>
          <a:xfrm>
            <a:off x="552881" y="4973639"/>
            <a:ext cx="2709433" cy="462538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erriweather Sans"/>
              <a:buNone/>
              <a:defRPr sz="20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erriweather Sans"/>
              <a:buChar char="»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erriweather Sans"/>
              <a:buChar char="»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erriweather Sans"/>
              <a:buChar char="»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erriweather Sans"/>
              <a:buChar char="»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81" name="Google Shape;81;p10"/>
          <p:cNvSpPr txBox="1">
            <a:spLocks noGrp="1"/>
          </p:cNvSpPr>
          <p:nvPr>
            <p:ph type="body" idx="3"/>
          </p:nvPr>
        </p:nvSpPr>
        <p:spPr>
          <a:xfrm>
            <a:off x="552882" y="5436177"/>
            <a:ext cx="2709015" cy="1421824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erriweather Sans"/>
              <a:buNone/>
              <a:defRPr sz="20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erriweather Sans"/>
              <a:buChar char="»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erriweather Sans"/>
              <a:buChar char="»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erriweather Sans"/>
              <a:buChar char="»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erriweather Sans"/>
              <a:buChar char="»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20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g"/><Relationship Id="rId5" Type="http://schemas.openxmlformats.org/officeDocument/2006/relationships/image" Target="../media/image18.jpg"/><Relationship Id="rId4" Type="http://schemas.openxmlformats.org/officeDocument/2006/relationships/image" Target="../media/image17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jp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jpg"/><Relationship Id="rId5" Type="http://schemas.openxmlformats.org/officeDocument/2006/relationships/image" Target="../media/image58.png"/><Relationship Id="rId4" Type="http://schemas.openxmlformats.org/officeDocument/2006/relationships/image" Target="../media/image57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5"/>
          <p:cNvSpPr txBox="1">
            <a:spLocks noGrp="1"/>
          </p:cNvSpPr>
          <p:nvPr>
            <p:ph type="ctrTitle"/>
          </p:nvPr>
        </p:nvSpPr>
        <p:spPr>
          <a:xfrm>
            <a:off x="342203" y="1767311"/>
            <a:ext cx="8013060" cy="195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Helvetica Neue"/>
              <a:buNone/>
            </a:pPr>
            <a:r>
              <a:rPr lang="en-US" sz="6600">
                <a:latin typeface="Helvetica Neue"/>
                <a:ea typeface="Helvetica Neue"/>
                <a:cs typeface="Helvetica Neue"/>
                <a:sym typeface="Helvetica Neue"/>
              </a:rPr>
              <a:t>TROJAN MAP</a:t>
            </a:r>
            <a:endParaRPr/>
          </a:p>
        </p:txBody>
      </p:sp>
      <p:sp>
        <p:nvSpPr>
          <p:cNvPr id="132" name="Google Shape;132;p15"/>
          <p:cNvSpPr txBox="1">
            <a:spLocks noGrp="1"/>
          </p:cNvSpPr>
          <p:nvPr>
            <p:ph type="dt" idx="10"/>
          </p:nvPr>
        </p:nvSpPr>
        <p:spPr>
          <a:xfrm>
            <a:off x="7112000" y="6356351"/>
            <a:ext cx="1877976" cy="365125"/>
          </a:xfrm>
          <a:prstGeom prst="rect">
            <a:avLst/>
          </a:prstGeom>
          <a:noFill/>
          <a:ln w="127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Spring 2022</a:t>
            </a:r>
            <a:endParaRPr/>
          </a:p>
        </p:txBody>
      </p:sp>
      <p:sp>
        <p:nvSpPr>
          <p:cNvPr id="133" name="Google Shape;133;p15"/>
          <p:cNvSpPr txBox="1">
            <a:spLocks noGrp="1"/>
          </p:cNvSpPr>
          <p:nvPr>
            <p:ph type="ftr" idx="11"/>
          </p:nvPr>
        </p:nvSpPr>
        <p:spPr>
          <a:xfrm>
            <a:off x="125735" y="6356351"/>
            <a:ext cx="6986267" cy="365125"/>
          </a:xfrm>
          <a:prstGeom prst="rect">
            <a:avLst/>
          </a:prstGeom>
          <a:noFill/>
          <a:ln w="127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YUANJI.QIU | QIANWEI.QIANG</a:t>
            </a:r>
            <a:endParaRPr/>
          </a:p>
        </p:txBody>
      </p:sp>
      <p:sp>
        <p:nvSpPr>
          <p:cNvPr id="134" name="Google Shape;134;p15"/>
          <p:cNvSpPr txBox="1"/>
          <p:nvPr/>
        </p:nvSpPr>
        <p:spPr>
          <a:xfrm>
            <a:off x="342203" y="4055165"/>
            <a:ext cx="8013060" cy="581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Helvetica Neue"/>
              <a:buNone/>
            </a:pPr>
            <a:r>
              <a:rPr lang="en-US" sz="32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EE 538 - FINAL PROJECT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4"/>
          <p:cNvSpPr txBox="1">
            <a:spLocks noGrp="1"/>
          </p:cNvSpPr>
          <p:nvPr>
            <p:ph type="title"/>
          </p:nvPr>
        </p:nvSpPr>
        <p:spPr>
          <a:xfrm>
            <a:off x="457200" y="904494"/>
            <a:ext cx="8229600" cy="5213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ts val="2400"/>
              <a:buFont typeface="Helvetica Neue"/>
              <a:buNone/>
            </a:pPr>
            <a:r>
              <a:rPr lang="en-US"/>
              <a:t>AUTO-COMPLETE</a:t>
            </a:r>
            <a:endParaRPr/>
          </a:p>
        </p:txBody>
      </p:sp>
      <p:pic>
        <p:nvPicPr>
          <p:cNvPr id="229" name="Google Shape;229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0945" y="1746130"/>
            <a:ext cx="8562109" cy="43248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5"/>
          <p:cNvSpPr txBox="1">
            <a:spLocks noGrp="1"/>
          </p:cNvSpPr>
          <p:nvPr>
            <p:ph type="title"/>
          </p:nvPr>
        </p:nvSpPr>
        <p:spPr>
          <a:xfrm>
            <a:off x="457200" y="904494"/>
            <a:ext cx="8229600" cy="5213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ts val="2400"/>
              <a:buFont typeface="Helvetica Neue"/>
              <a:buNone/>
            </a:pPr>
            <a:r>
              <a:rPr lang="en-US"/>
              <a:t>FIND LOCATION </a:t>
            </a:r>
            <a:endParaRPr/>
          </a:p>
        </p:txBody>
      </p:sp>
      <p:sp>
        <p:nvSpPr>
          <p:cNvPr id="235" name="Google Shape;235;p25"/>
          <p:cNvSpPr txBox="1"/>
          <p:nvPr/>
        </p:nvSpPr>
        <p:spPr>
          <a:xfrm>
            <a:off x="4753571" y="4520204"/>
            <a:ext cx="300468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Input: </a:t>
            </a:r>
            <a:r>
              <a:rPr lang="en-US" sz="1800">
                <a:solidFill>
                  <a:srgbClr val="FF0000"/>
                </a:solidFill>
                <a:latin typeface="Courier"/>
                <a:ea typeface="Courier"/>
                <a:cs typeface="Courier"/>
                <a:sym typeface="Courier"/>
              </a:rPr>
              <a:t>”Target”</a:t>
            </a:r>
            <a:endParaRPr sz="1800">
              <a:solidFill>
                <a:srgbClr val="FF0000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  <p:sp>
        <p:nvSpPr>
          <p:cNvPr id="236" name="Google Shape;236;p25"/>
          <p:cNvSpPr txBox="1"/>
          <p:nvPr/>
        </p:nvSpPr>
        <p:spPr>
          <a:xfrm>
            <a:off x="435414" y="4520204"/>
            <a:ext cx="192024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Input: </a:t>
            </a:r>
            <a:r>
              <a:rPr lang="en-US" sz="1800">
                <a:solidFill>
                  <a:srgbClr val="FF0000"/>
                </a:solidFill>
                <a:latin typeface="Courier"/>
                <a:ea typeface="Courier"/>
                <a:cs typeface="Courier"/>
                <a:sym typeface="Courier"/>
              </a:rPr>
              <a:t>”11”</a:t>
            </a:r>
            <a:endParaRPr sz="1800">
              <a:solidFill>
                <a:srgbClr val="FF0000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  <p:sp>
        <p:nvSpPr>
          <p:cNvPr id="237" name="Google Shape;237;p25"/>
          <p:cNvSpPr txBox="1"/>
          <p:nvPr/>
        </p:nvSpPr>
        <p:spPr>
          <a:xfrm>
            <a:off x="4757230" y="2644732"/>
            <a:ext cx="231653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Input: </a:t>
            </a:r>
            <a:r>
              <a:rPr lang="en-US" sz="1800">
                <a:solidFill>
                  <a:srgbClr val="FF0000"/>
                </a:solidFill>
                <a:latin typeface="Courier"/>
                <a:ea typeface="Courier"/>
                <a:cs typeface="Courier"/>
                <a:sym typeface="Courier"/>
              </a:rPr>
              <a:t>”pico”</a:t>
            </a:r>
            <a:endParaRPr sz="1800">
              <a:solidFill>
                <a:srgbClr val="FF0000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  <p:sp>
        <p:nvSpPr>
          <p:cNvPr id="238" name="Google Shape;238;p25"/>
          <p:cNvSpPr txBox="1"/>
          <p:nvPr/>
        </p:nvSpPr>
        <p:spPr>
          <a:xfrm>
            <a:off x="457199" y="2645736"/>
            <a:ext cx="262165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Input: </a:t>
            </a:r>
            <a:r>
              <a:rPr lang="en-US" sz="1800">
                <a:solidFill>
                  <a:srgbClr val="FF0000"/>
                </a:solidFill>
                <a:latin typeface="Courier"/>
                <a:ea typeface="Courier"/>
                <a:cs typeface="Courier"/>
                <a:sym typeface="Courier"/>
              </a:rPr>
              <a:t>”rophs”</a:t>
            </a:r>
            <a:endParaRPr sz="1800">
              <a:solidFill>
                <a:srgbClr val="FF0000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  <p:sp>
        <p:nvSpPr>
          <p:cNvPr id="239" name="Google Shape;239;p25"/>
          <p:cNvSpPr txBox="1"/>
          <p:nvPr/>
        </p:nvSpPr>
        <p:spPr>
          <a:xfrm>
            <a:off x="435414" y="1787996"/>
            <a:ext cx="503751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Here are some results for finding a location.</a:t>
            </a:r>
            <a:endParaRPr/>
          </a:p>
        </p:txBody>
      </p:sp>
      <p:sp>
        <p:nvSpPr>
          <p:cNvPr id="240" name="Google Shape;240;p25"/>
          <p:cNvSpPr txBox="1"/>
          <p:nvPr/>
        </p:nvSpPr>
        <p:spPr>
          <a:xfrm>
            <a:off x="5050986" y="1816227"/>
            <a:ext cx="155448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990000"/>
                </a:solidFill>
                <a:latin typeface="Gill Sans"/>
                <a:ea typeface="Gill Sans"/>
                <a:cs typeface="Gill Sans"/>
                <a:sym typeface="Gill Sans"/>
              </a:rPr>
              <a:t>Time: O(logn)</a:t>
            </a:r>
            <a:endParaRPr/>
          </a:p>
        </p:txBody>
      </p:sp>
      <p:pic>
        <p:nvPicPr>
          <p:cNvPr id="241" name="Google Shape;241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66419" y="971328"/>
            <a:ext cx="2120380" cy="16229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99384" y="3009785"/>
            <a:ext cx="3497510" cy="12124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2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458438" y="5074712"/>
            <a:ext cx="3594952" cy="10659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2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569276" y="3038214"/>
            <a:ext cx="3594952" cy="12639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2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57631" y="5074712"/>
            <a:ext cx="4064393" cy="154401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6" name="Google Shape;246;p25"/>
          <p:cNvCxnSpPr/>
          <p:nvPr/>
        </p:nvCxnSpPr>
        <p:spPr>
          <a:xfrm rot="10800000">
            <a:off x="2983125" y="3636738"/>
            <a:ext cx="330300" cy="6654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47" name="Google Shape;247;p25"/>
          <p:cNvSpPr txBox="1"/>
          <p:nvPr/>
        </p:nvSpPr>
        <p:spPr>
          <a:xfrm>
            <a:off x="3356550" y="4062800"/>
            <a:ext cx="13539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0000"/>
                </a:solidFill>
              </a:rPr>
              <a:t>wrong name </a:t>
            </a:r>
            <a:endParaRPr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0000"/>
                </a:solidFill>
              </a:rPr>
              <a:t>process</a:t>
            </a:r>
            <a:endParaRPr>
              <a:solidFill>
                <a:srgbClr val="FF0000"/>
              </a:solidFill>
            </a:endParaRPr>
          </a:p>
        </p:txBody>
      </p:sp>
      <p:cxnSp>
        <p:nvCxnSpPr>
          <p:cNvPr id="248" name="Google Shape;248;p25"/>
          <p:cNvCxnSpPr/>
          <p:nvPr/>
        </p:nvCxnSpPr>
        <p:spPr>
          <a:xfrm flipH="1">
            <a:off x="3137200" y="4678400"/>
            <a:ext cx="297300" cy="9798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49" name="Google Shape;249;p25"/>
          <p:cNvCxnSpPr>
            <a:stCxn id="247" idx="0"/>
          </p:cNvCxnSpPr>
          <p:nvPr/>
        </p:nvCxnSpPr>
        <p:spPr>
          <a:xfrm rot="10800000" flipH="1">
            <a:off x="4033500" y="3687800"/>
            <a:ext cx="810000" cy="3750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6"/>
          <p:cNvSpPr txBox="1"/>
          <p:nvPr/>
        </p:nvSpPr>
        <p:spPr>
          <a:xfrm>
            <a:off x="457196" y="1034460"/>
            <a:ext cx="67392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99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EditDistance</a:t>
            </a:r>
            <a:endParaRPr sz="3200" b="1">
              <a:solidFill>
                <a:srgbClr val="99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55" name="Google Shape;255;p26"/>
          <p:cNvSpPr txBox="1"/>
          <p:nvPr/>
        </p:nvSpPr>
        <p:spPr>
          <a:xfrm>
            <a:off x="457200" y="1806735"/>
            <a:ext cx="7235100" cy="20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CalculateEditDistance(),time complexity: O(n²)</a:t>
            </a:r>
            <a:endParaRPr sz="1800">
              <a:solidFill>
                <a:srgbClr val="FF0000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Dynamic Programming by pointer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If word1[i]==word2[j]: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D[i][j]=1+min(D[i-1][j],D[i][j-1],D[i-1][j-1]-1)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if word1[i]!=word2[j]: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D[i][j]=1+min(D[i-1][j],D[i][j-1],D[i-1][j-1])</a:t>
            </a:r>
            <a:endParaRPr/>
          </a:p>
          <a:p>
            <a:pPr marL="2857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  <p:pic>
        <p:nvPicPr>
          <p:cNvPr id="256" name="Google Shape;256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4689" y="3721230"/>
            <a:ext cx="2608346" cy="2524506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57" name="Google Shape;257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290243" y="3518637"/>
            <a:ext cx="4209068" cy="289656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8" name="Google Shape;258;p26"/>
          <p:cNvCxnSpPr/>
          <p:nvPr/>
        </p:nvCxnSpPr>
        <p:spPr>
          <a:xfrm rot="10800000">
            <a:off x="3214350" y="6153450"/>
            <a:ext cx="286200" cy="2202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59" name="Google Shape;259;p26"/>
          <p:cNvSpPr txBox="1"/>
          <p:nvPr/>
        </p:nvSpPr>
        <p:spPr>
          <a:xfrm>
            <a:off x="2718975" y="6311775"/>
            <a:ext cx="171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0000"/>
                </a:solidFill>
              </a:rPr>
              <a:t>Final edit distance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7"/>
          <p:cNvSpPr txBox="1"/>
          <p:nvPr/>
        </p:nvSpPr>
        <p:spPr>
          <a:xfrm>
            <a:off x="472272" y="1155560"/>
            <a:ext cx="33462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>
                <a:solidFill>
                  <a:srgbClr val="99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OUTLINE</a:t>
            </a:r>
            <a:endParaRPr/>
          </a:p>
        </p:txBody>
      </p:sp>
      <p:sp>
        <p:nvSpPr>
          <p:cNvPr id="266" name="Google Shape;266;p27"/>
          <p:cNvSpPr txBox="1"/>
          <p:nvPr/>
        </p:nvSpPr>
        <p:spPr>
          <a:xfrm>
            <a:off x="419850" y="1673225"/>
            <a:ext cx="7908000" cy="43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41300" algn="l" rtl="0">
              <a:lnSpc>
                <a:spcPct val="220000"/>
              </a:lnSpc>
              <a:spcBef>
                <a:spcPts val="0"/>
              </a:spcBef>
              <a:spcAft>
                <a:spcPts val="0"/>
              </a:spcAft>
              <a:buClr>
                <a:srgbClr val="BABABA"/>
              </a:buClr>
              <a:buSzPts val="1700"/>
              <a:buFont typeface="Arial"/>
              <a:buChar char="•"/>
            </a:pPr>
            <a:r>
              <a:rPr lang="en-US" sz="1700">
                <a:solidFill>
                  <a:srgbClr val="BABABA"/>
                </a:solidFill>
                <a:latin typeface="Gill Sans"/>
                <a:ea typeface="Gill Sans"/>
                <a:cs typeface="Gill Sans"/>
                <a:sym typeface="Gill Sans"/>
              </a:rPr>
              <a:t>Self-Implementation</a:t>
            </a:r>
            <a:endParaRPr sz="1700">
              <a:solidFill>
                <a:srgbClr val="BABABA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285750" marR="0" lvl="0" indent="-241300" algn="l" rtl="0">
              <a:lnSpc>
                <a:spcPct val="220000"/>
              </a:lnSpc>
              <a:spcBef>
                <a:spcPts val="0"/>
              </a:spcBef>
              <a:spcAft>
                <a:spcPts val="0"/>
              </a:spcAft>
              <a:buClr>
                <a:srgbClr val="BABABA"/>
              </a:buClr>
              <a:buSzPts val="1700"/>
              <a:buFont typeface="Arial"/>
              <a:buChar char="•"/>
            </a:pPr>
            <a:r>
              <a:rPr lang="en-US" sz="1700">
                <a:solidFill>
                  <a:srgbClr val="BABABA"/>
                </a:solidFill>
                <a:latin typeface="Gill Sans"/>
                <a:ea typeface="Gill Sans"/>
                <a:cs typeface="Gill Sans"/>
                <a:sym typeface="Gill Sans"/>
              </a:rPr>
              <a:t>Auto Complete Name / Closest name / Find Location</a:t>
            </a:r>
            <a:endParaRPr sz="700">
              <a:solidFill>
                <a:srgbClr val="BABABA"/>
              </a:solidFill>
            </a:endParaRPr>
          </a:p>
          <a:p>
            <a:pPr marL="285750" marR="0" lvl="0" indent="-241300" algn="l" rtl="0">
              <a:lnSpc>
                <a:spcPct val="2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</a:pPr>
            <a:r>
              <a:rPr lang="en-US" sz="17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Bellman Ford Shortest Path</a:t>
            </a:r>
            <a:endParaRPr sz="17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285750" marR="0" lvl="0" indent="-241300" algn="l" rtl="0">
              <a:lnSpc>
                <a:spcPct val="2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</a:pPr>
            <a:r>
              <a:rPr lang="en-US" sz="17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Dijsktra Shortest Path</a:t>
            </a:r>
            <a:endParaRPr sz="17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285750" marR="0" lvl="0" indent="-241300" algn="l" rtl="0">
              <a:lnSpc>
                <a:spcPct val="2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Gill Sans"/>
              <a:buChar char="•"/>
            </a:pPr>
            <a:r>
              <a:rPr lang="en-US" sz="17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Cycle Detection</a:t>
            </a:r>
            <a:endParaRPr sz="17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285750" marR="0" lvl="0" indent="-241300" algn="l" rtl="0">
              <a:lnSpc>
                <a:spcPct val="2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Gill Sans"/>
              <a:buChar char="•"/>
            </a:pPr>
            <a:r>
              <a:rPr lang="en-US" sz="17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Topological Sort</a:t>
            </a:r>
            <a:endParaRPr sz="17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285750" marR="0" lvl="0" indent="-241300" algn="l" rtl="0">
              <a:lnSpc>
                <a:spcPct val="2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</a:pPr>
            <a:r>
              <a:rPr lang="en-US" sz="17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Travelling Salesman Problem</a:t>
            </a:r>
            <a:endParaRPr sz="17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285750" marR="0" lvl="0" indent="-241300" algn="l" rtl="0">
              <a:lnSpc>
                <a:spcPct val="2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Gill Sans"/>
              <a:buChar char="•"/>
            </a:pPr>
            <a:r>
              <a:rPr lang="en-US" sz="17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Find Nearby</a:t>
            </a:r>
            <a:endParaRPr sz="17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8"/>
          <p:cNvSpPr txBox="1">
            <a:spLocks noGrp="1"/>
          </p:cNvSpPr>
          <p:nvPr>
            <p:ph type="ctrTitle"/>
          </p:nvPr>
        </p:nvSpPr>
        <p:spPr>
          <a:xfrm>
            <a:off x="565470" y="1779188"/>
            <a:ext cx="8013060" cy="2141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Helvetica Neue"/>
              <a:buNone/>
            </a:pPr>
            <a:r>
              <a:rPr lang="en-US" sz="6600">
                <a:latin typeface="Helvetica Neue"/>
                <a:ea typeface="Helvetica Neue"/>
                <a:cs typeface="Helvetica Neue"/>
                <a:sym typeface="Helvetica Neue"/>
              </a:rPr>
              <a:t>BELLMAN-FORD</a:t>
            </a:r>
            <a:endParaRPr sz="6600"/>
          </a:p>
        </p:txBody>
      </p:sp>
      <p:sp>
        <p:nvSpPr>
          <p:cNvPr id="273" name="Google Shape;273;p28"/>
          <p:cNvSpPr txBox="1">
            <a:spLocks noGrp="1"/>
          </p:cNvSpPr>
          <p:nvPr>
            <p:ph type="dt" idx="10"/>
          </p:nvPr>
        </p:nvSpPr>
        <p:spPr>
          <a:xfrm>
            <a:off x="7112000" y="6356351"/>
            <a:ext cx="1877976" cy="365125"/>
          </a:xfrm>
          <a:prstGeom prst="rect">
            <a:avLst/>
          </a:prstGeom>
          <a:noFill/>
          <a:ln w="127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Spring 2022</a:t>
            </a:r>
            <a:endParaRPr/>
          </a:p>
        </p:txBody>
      </p:sp>
      <p:sp>
        <p:nvSpPr>
          <p:cNvPr id="274" name="Google Shape;274;p28"/>
          <p:cNvSpPr txBox="1">
            <a:spLocks noGrp="1"/>
          </p:cNvSpPr>
          <p:nvPr>
            <p:ph type="ftr" idx="11"/>
          </p:nvPr>
        </p:nvSpPr>
        <p:spPr>
          <a:xfrm>
            <a:off x="125735" y="6356351"/>
            <a:ext cx="6986267" cy="365125"/>
          </a:xfrm>
          <a:prstGeom prst="rect">
            <a:avLst/>
          </a:prstGeom>
          <a:noFill/>
          <a:ln w="127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YUANJI.QIU | QIANWEI.QIANG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29"/>
          <p:cNvSpPr txBox="1">
            <a:spLocks noGrp="1"/>
          </p:cNvSpPr>
          <p:nvPr>
            <p:ph type="title"/>
          </p:nvPr>
        </p:nvSpPr>
        <p:spPr>
          <a:xfrm>
            <a:off x="457200" y="904494"/>
            <a:ext cx="8229600" cy="5213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ts val="2400"/>
              <a:buFont typeface="Helvetica Neue"/>
              <a:buNone/>
            </a:pPr>
            <a:r>
              <a:rPr lang="en-US"/>
              <a:t>BELLMAN-FORD</a:t>
            </a:r>
            <a:endParaRPr/>
          </a:p>
        </p:txBody>
      </p:sp>
      <p:pic>
        <p:nvPicPr>
          <p:cNvPr id="280" name="Google Shape;280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0822" y="1312178"/>
            <a:ext cx="5165970" cy="5321378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29"/>
          <p:cNvSpPr txBox="1"/>
          <p:nvPr/>
        </p:nvSpPr>
        <p:spPr>
          <a:xfrm>
            <a:off x="5769033" y="920185"/>
            <a:ext cx="281801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What is the Table?</a:t>
            </a:r>
            <a:endParaRPr/>
          </a:p>
        </p:txBody>
      </p:sp>
      <p:sp>
        <p:nvSpPr>
          <p:cNvPr id="282" name="Google Shape;282;p29"/>
          <p:cNvSpPr txBox="1"/>
          <p:nvPr/>
        </p:nvSpPr>
        <p:spPr>
          <a:xfrm>
            <a:off x="5769033" y="2002391"/>
            <a:ext cx="281801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How to initialize the Table?</a:t>
            </a:r>
            <a:endParaRPr/>
          </a:p>
        </p:txBody>
      </p:sp>
      <p:sp>
        <p:nvSpPr>
          <p:cNvPr id="283" name="Google Shape;283;p29"/>
          <p:cNvSpPr txBox="1"/>
          <p:nvPr/>
        </p:nvSpPr>
        <p:spPr>
          <a:xfrm>
            <a:off x="5769033" y="3289437"/>
            <a:ext cx="281801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When to update the Table?</a:t>
            </a:r>
            <a:endParaRPr/>
          </a:p>
        </p:txBody>
      </p:sp>
      <p:sp>
        <p:nvSpPr>
          <p:cNvPr id="284" name="Google Shape;284;p29"/>
          <p:cNvSpPr txBox="1"/>
          <p:nvPr/>
        </p:nvSpPr>
        <p:spPr>
          <a:xfrm>
            <a:off x="5769033" y="4327588"/>
            <a:ext cx="2818014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How to know distance is shorter?</a:t>
            </a:r>
            <a:endParaRPr/>
          </a:p>
        </p:txBody>
      </p:sp>
      <p:sp>
        <p:nvSpPr>
          <p:cNvPr id="285" name="Google Shape;285;p29"/>
          <p:cNvSpPr txBox="1"/>
          <p:nvPr/>
        </p:nvSpPr>
        <p:spPr>
          <a:xfrm>
            <a:off x="6043353" y="1289517"/>
            <a:ext cx="2452254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519E04"/>
              </a:buClr>
              <a:buSzPts val="1400"/>
              <a:buFont typeface="Arial"/>
              <a:buChar char="•"/>
            </a:pPr>
            <a:r>
              <a:rPr lang="en-US" sz="1400">
                <a:solidFill>
                  <a:srgbClr val="519E04"/>
                </a:solidFill>
                <a:latin typeface="Gill Sans"/>
                <a:ea typeface="Gill Sans"/>
                <a:cs typeface="Gill Sans"/>
                <a:sym typeface="Gill Sans"/>
              </a:rPr>
              <a:t>Good searching method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519E04"/>
              </a:buClr>
              <a:buSzPts val="1400"/>
              <a:buFont typeface="Arial"/>
              <a:buChar char="•"/>
            </a:pPr>
            <a:r>
              <a:rPr lang="en-US" sz="1400">
                <a:solidFill>
                  <a:srgbClr val="519E04"/>
                </a:solidFill>
                <a:latin typeface="Gill Sans"/>
                <a:ea typeface="Gill Sans"/>
                <a:cs typeface="Gill Sans"/>
                <a:sym typeface="Gill Sans"/>
              </a:rPr>
              <a:t>Store distance information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519E04"/>
              </a:buClr>
              <a:buSzPts val="1400"/>
              <a:buFont typeface="Arial"/>
              <a:buChar char="•"/>
            </a:pPr>
            <a:r>
              <a:rPr lang="en-US" sz="1400">
                <a:solidFill>
                  <a:srgbClr val="519E04"/>
                </a:solidFill>
                <a:latin typeface="Gill Sans"/>
                <a:ea typeface="Gill Sans"/>
                <a:cs typeface="Gill Sans"/>
                <a:sym typeface="Gill Sans"/>
              </a:rPr>
              <a:t>Store node information</a:t>
            </a:r>
            <a:endParaRPr/>
          </a:p>
        </p:txBody>
      </p:sp>
      <p:sp>
        <p:nvSpPr>
          <p:cNvPr id="286" name="Google Shape;286;p29"/>
          <p:cNvSpPr txBox="1"/>
          <p:nvPr/>
        </p:nvSpPr>
        <p:spPr>
          <a:xfrm>
            <a:off x="6043353" y="2307889"/>
            <a:ext cx="2452254" cy="95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Arial"/>
              <a:buChar char="•"/>
            </a:pPr>
            <a:r>
              <a:rPr lang="en-US" sz="1400">
                <a:solidFill>
                  <a:srgbClr val="7F7F7F"/>
                </a:solidFill>
                <a:latin typeface="Gill Sans"/>
                <a:ea typeface="Gill Sans"/>
                <a:cs typeface="Gill Sans"/>
                <a:sym typeface="Gill Sans"/>
              </a:rPr>
              <a:t>Set all the other nodes to INFINITY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Arial"/>
              <a:buChar char="•"/>
            </a:pPr>
            <a:r>
              <a:rPr lang="en-US" sz="1400">
                <a:solidFill>
                  <a:srgbClr val="7F7F7F"/>
                </a:solidFill>
                <a:latin typeface="Gill Sans"/>
                <a:ea typeface="Gill Sans"/>
                <a:cs typeface="Gill Sans"/>
                <a:sym typeface="Gill Sans"/>
              </a:rPr>
              <a:t>Set the start node distance to 0</a:t>
            </a:r>
            <a:endParaRPr/>
          </a:p>
        </p:txBody>
      </p:sp>
      <p:sp>
        <p:nvSpPr>
          <p:cNvPr id="287" name="Google Shape;287;p29"/>
          <p:cNvSpPr txBox="1"/>
          <p:nvPr/>
        </p:nvSpPr>
        <p:spPr>
          <a:xfrm>
            <a:off x="6043353" y="3574315"/>
            <a:ext cx="2452254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Arial"/>
              <a:buChar char="•"/>
            </a:pPr>
            <a:r>
              <a:rPr lang="en-US" sz="1400">
                <a:solidFill>
                  <a:srgbClr val="7F7F7F"/>
                </a:solidFill>
                <a:latin typeface="Gill Sans"/>
                <a:ea typeface="Gill Sans"/>
                <a:cs typeface="Gill Sans"/>
                <a:sym typeface="Gill Sans"/>
              </a:rPr>
              <a:t>When encounter a node that distance is smaller than stored.</a:t>
            </a:r>
            <a:endParaRPr/>
          </a:p>
        </p:txBody>
      </p:sp>
      <p:sp>
        <p:nvSpPr>
          <p:cNvPr id="288" name="Google Shape;288;p29"/>
          <p:cNvSpPr txBox="1"/>
          <p:nvPr/>
        </p:nvSpPr>
        <p:spPr>
          <a:xfrm>
            <a:off x="6043353" y="4908426"/>
            <a:ext cx="2452254" cy="1600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Arial"/>
              <a:buChar char="•"/>
            </a:pPr>
            <a:r>
              <a:rPr lang="en-US" sz="1400">
                <a:solidFill>
                  <a:srgbClr val="7F7F7F"/>
                </a:solidFill>
                <a:latin typeface="Gill Sans"/>
                <a:ea typeface="Gill Sans"/>
                <a:cs typeface="Gill Sans"/>
                <a:sym typeface="Gill Sans"/>
              </a:rPr>
              <a:t>Calculate the distance to neighbor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Arial"/>
              <a:buChar char="•"/>
            </a:pPr>
            <a:r>
              <a:rPr lang="en-US" sz="1400">
                <a:solidFill>
                  <a:srgbClr val="7F7F7F"/>
                </a:solidFill>
                <a:latin typeface="Gill Sans"/>
                <a:ea typeface="Gill Sans"/>
                <a:cs typeface="Gill Sans"/>
                <a:sym typeface="Gill Sans"/>
              </a:rPr>
              <a:t>Add current node distance away from root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Arial"/>
              <a:buChar char="•"/>
            </a:pPr>
            <a:r>
              <a:rPr lang="en-US" sz="1400">
                <a:solidFill>
                  <a:srgbClr val="7F7F7F"/>
                </a:solidFill>
                <a:latin typeface="Gill Sans"/>
                <a:ea typeface="Gill Sans"/>
                <a:cs typeface="Gill Sans"/>
                <a:sym typeface="Gill Sans"/>
              </a:rPr>
              <a:t>Compare to the neighbor distance</a:t>
            </a:r>
            <a:endParaRPr/>
          </a:p>
          <a:p>
            <a:pPr marL="285750" marR="0" lvl="0" indent="-196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>
              <a:solidFill>
                <a:srgbClr val="7F7F7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89" name="Google Shape;289;p29"/>
          <p:cNvSpPr txBox="1"/>
          <p:nvPr/>
        </p:nvSpPr>
        <p:spPr>
          <a:xfrm>
            <a:off x="648393" y="2784942"/>
            <a:ext cx="184542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519E04"/>
                </a:solidFill>
                <a:latin typeface="Gill Sans"/>
                <a:ea typeface="Gill Sans"/>
                <a:cs typeface="Gill Sans"/>
                <a:sym typeface="Gill Sans"/>
              </a:rPr>
              <a:t>Optimization</a:t>
            </a:r>
            <a:endParaRPr/>
          </a:p>
        </p:txBody>
      </p:sp>
      <p:sp>
        <p:nvSpPr>
          <p:cNvPr id="290" name="Google Shape;290;p29"/>
          <p:cNvSpPr/>
          <p:nvPr/>
        </p:nvSpPr>
        <p:spPr>
          <a:xfrm rot="-2144059">
            <a:off x="1479759" y="2157918"/>
            <a:ext cx="606829" cy="597885"/>
          </a:xfrm>
          <a:prstGeom prst="rightArrow">
            <a:avLst>
              <a:gd name="adj1" fmla="val 50000"/>
              <a:gd name="adj2" fmla="val 50000"/>
            </a:avLst>
          </a:prstGeom>
          <a:gradFill>
            <a:gsLst>
              <a:gs pos="0">
                <a:schemeClr val="accent1"/>
              </a:gs>
              <a:gs pos="100000">
                <a:srgbClr val="BABABA"/>
              </a:gs>
            </a:gsLst>
            <a:lin ang="16200000" scaled="0"/>
          </a:gra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291" name="Google Shape;291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7200" y="1957113"/>
            <a:ext cx="869647" cy="8741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0"/>
          <p:cNvSpPr txBox="1">
            <a:spLocks noGrp="1"/>
          </p:cNvSpPr>
          <p:nvPr>
            <p:ph type="title"/>
          </p:nvPr>
        </p:nvSpPr>
        <p:spPr>
          <a:xfrm>
            <a:off x="457200" y="904494"/>
            <a:ext cx="8229600" cy="5213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ts val="2400"/>
              <a:buFont typeface="Helvetica Neue"/>
              <a:buNone/>
            </a:pPr>
            <a:r>
              <a:rPr lang="en-US"/>
              <a:t>BELLMAN-FORD</a:t>
            </a:r>
            <a:endParaRPr/>
          </a:p>
        </p:txBody>
      </p:sp>
      <p:pic>
        <p:nvPicPr>
          <p:cNvPr id="297" name="Google Shape;2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6953" y="2340032"/>
            <a:ext cx="6758247" cy="1600446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30"/>
          <p:cNvSpPr txBox="1"/>
          <p:nvPr/>
        </p:nvSpPr>
        <p:spPr>
          <a:xfrm>
            <a:off x="556952" y="1513616"/>
            <a:ext cx="6758247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Here is the data structure that used to store information for each node.</a:t>
            </a:r>
            <a:endParaRPr/>
          </a:p>
        </p:txBody>
      </p:sp>
      <p:sp>
        <p:nvSpPr>
          <p:cNvPr id="299" name="Google Shape;299;p30"/>
          <p:cNvSpPr txBox="1"/>
          <p:nvPr/>
        </p:nvSpPr>
        <p:spPr>
          <a:xfrm>
            <a:off x="457200" y="4374888"/>
            <a:ext cx="822960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We view this as a unit stored in our table. The key combined with this unit is the id of the specific node. Therefore we use map to impliment out table.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31"/>
          <p:cNvSpPr txBox="1">
            <a:spLocks noGrp="1"/>
          </p:cNvSpPr>
          <p:nvPr>
            <p:ph type="title"/>
          </p:nvPr>
        </p:nvSpPr>
        <p:spPr>
          <a:xfrm>
            <a:off x="457200" y="904494"/>
            <a:ext cx="8229600" cy="5213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ts val="2400"/>
              <a:buFont typeface="Helvetica Neue"/>
              <a:buNone/>
            </a:pPr>
            <a:r>
              <a:rPr lang="en-US"/>
              <a:t>BELLMAN-FORD</a:t>
            </a:r>
            <a:endParaRPr/>
          </a:p>
        </p:txBody>
      </p:sp>
      <p:sp>
        <p:nvSpPr>
          <p:cNvPr id="305" name="Google Shape;305;p31"/>
          <p:cNvSpPr txBox="1"/>
          <p:nvPr/>
        </p:nvSpPr>
        <p:spPr>
          <a:xfrm>
            <a:off x="556952" y="1513616"/>
            <a:ext cx="6758247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Optimization:</a:t>
            </a:r>
            <a:endParaRPr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No need to iterate all the node</a:t>
            </a:r>
            <a:endParaRPr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Stop when no other distance updated</a:t>
            </a:r>
            <a:endParaRPr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Starting from the node that previously updated</a:t>
            </a:r>
            <a:endParaRPr/>
          </a:p>
        </p:txBody>
      </p:sp>
      <p:sp>
        <p:nvSpPr>
          <p:cNvPr id="306" name="Google Shape;306;p31"/>
          <p:cNvSpPr txBox="1"/>
          <p:nvPr/>
        </p:nvSpPr>
        <p:spPr>
          <a:xfrm>
            <a:off x="556951" y="4659998"/>
            <a:ext cx="8229600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We use queue!!!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When update a node, put it into the queue.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When iterate a node, pop one from the queue.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The queue always store the data that is updated from the previous iteration.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When the queue is empty, we stop. Because no additional node is updated.</a:t>
            </a:r>
            <a:endParaRPr/>
          </a:p>
        </p:txBody>
      </p:sp>
      <p:sp>
        <p:nvSpPr>
          <p:cNvPr id="307" name="Google Shape;307;p31"/>
          <p:cNvSpPr txBox="1"/>
          <p:nvPr/>
        </p:nvSpPr>
        <p:spPr>
          <a:xfrm>
            <a:off x="556951" y="3086807"/>
            <a:ext cx="6758247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How?</a:t>
            </a:r>
            <a:endParaRPr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A data structure can store information as the order we proceed</a:t>
            </a:r>
            <a:endParaRPr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A data structure can pop out the previous data as we go further</a:t>
            </a:r>
            <a:endParaRPr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A data structure can perform in the way of first in first out.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2"/>
          <p:cNvSpPr txBox="1">
            <a:spLocks noGrp="1"/>
          </p:cNvSpPr>
          <p:nvPr>
            <p:ph type="title"/>
          </p:nvPr>
        </p:nvSpPr>
        <p:spPr>
          <a:xfrm>
            <a:off x="457200" y="904494"/>
            <a:ext cx="8229600" cy="5213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ts val="2400"/>
              <a:buFont typeface="Helvetica Neue"/>
              <a:buNone/>
            </a:pPr>
            <a:r>
              <a:rPr lang="en-US"/>
              <a:t>BELLMAN-FORD</a:t>
            </a:r>
            <a:endParaRPr/>
          </a:p>
        </p:txBody>
      </p:sp>
      <p:sp>
        <p:nvSpPr>
          <p:cNvPr id="313" name="Google Shape;313;p32"/>
          <p:cNvSpPr txBox="1"/>
          <p:nvPr/>
        </p:nvSpPr>
        <p:spPr>
          <a:xfrm>
            <a:off x="523702" y="1505303"/>
            <a:ext cx="497101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Here are some results for Bellman-Ford algorithm.</a:t>
            </a:r>
            <a:endParaRPr/>
          </a:p>
        </p:txBody>
      </p:sp>
      <p:pic>
        <p:nvPicPr>
          <p:cNvPr id="314" name="Google Shape;314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8281" y="4610680"/>
            <a:ext cx="3130203" cy="163678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3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72000" y="4610680"/>
            <a:ext cx="3469384" cy="1342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3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505498" y="2637034"/>
            <a:ext cx="3773978" cy="11005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3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10458" y="2541282"/>
            <a:ext cx="3392366" cy="1292038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32"/>
          <p:cNvSpPr txBox="1"/>
          <p:nvPr/>
        </p:nvSpPr>
        <p:spPr>
          <a:xfrm>
            <a:off x="5529452" y="1536080"/>
            <a:ext cx="155448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990000"/>
                </a:solidFill>
                <a:latin typeface="Gill Sans"/>
                <a:ea typeface="Gill Sans"/>
                <a:cs typeface="Gill Sans"/>
                <a:sym typeface="Gill Sans"/>
              </a:rPr>
              <a:t>Time: O(VE)</a:t>
            </a:r>
            <a:endParaRPr/>
          </a:p>
        </p:txBody>
      </p:sp>
      <p:sp>
        <p:nvSpPr>
          <p:cNvPr id="319" name="Google Shape;319;p32"/>
          <p:cNvSpPr txBox="1"/>
          <p:nvPr/>
        </p:nvSpPr>
        <p:spPr>
          <a:xfrm>
            <a:off x="588281" y="1843857"/>
            <a:ext cx="3773978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Start location: </a:t>
            </a:r>
            <a:r>
              <a:rPr lang="en-US" sz="1600">
                <a:solidFill>
                  <a:srgbClr val="FF0000"/>
                </a:solidFill>
                <a:latin typeface="Courier"/>
                <a:ea typeface="Courier"/>
                <a:cs typeface="Courier"/>
                <a:sym typeface="Courier"/>
              </a:rPr>
              <a:t>’Arco’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Destination: </a:t>
            </a:r>
            <a:r>
              <a:rPr lang="en-US" sz="1600">
                <a:solidFill>
                  <a:srgbClr val="FF0000"/>
                </a:solidFill>
                <a:latin typeface="Courier"/>
                <a:ea typeface="Courier"/>
                <a:cs typeface="Courier"/>
                <a:sym typeface="Courier"/>
              </a:rPr>
              <a:t>‘KFC’</a:t>
            </a:r>
            <a:endParaRPr sz="1600">
              <a:solidFill>
                <a:srgbClr val="FF0000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  <p:sp>
        <p:nvSpPr>
          <p:cNvPr id="320" name="Google Shape;320;p32"/>
          <p:cNvSpPr txBox="1"/>
          <p:nvPr/>
        </p:nvSpPr>
        <p:spPr>
          <a:xfrm>
            <a:off x="4572000" y="1839902"/>
            <a:ext cx="3773978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Start location: </a:t>
            </a:r>
            <a:r>
              <a:rPr lang="en-US" sz="1600">
                <a:solidFill>
                  <a:srgbClr val="FF0000"/>
                </a:solidFill>
                <a:latin typeface="Courier"/>
                <a:ea typeface="Courier"/>
                <a:cs typeface="Courier"/>
                <a:sym typeface="Courier"/>
              </a:rPr>
              <a:t>’KFC’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Destination: </a:t>
            </a:r>
            <a:r>
              <a:rPr lang="en-US" sz="1600">
                <a:solidFill>
                  <a:srgbClr val="FF0000"/>
                </a:solidFill>
                <a:latin typeface="Courier"/>
                <a:ea typeface="Courier"/>
                <a:cs typeface="Courier"/>
                <a:sym typeface="Courier"/>
              </a:rPr>
              <a:t>‘USC Parking’</a:t>
            </a:r>
            <a:endParaRPr sz="1600">
              <a:solidFill>
                <a:srgbClr val="FF0000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  <p:sp>
        <p:nvSpPr>
          <p:cNvPr id="321" name="Google Shape;321;p32"/>
          <p:cNvSpPr txBox="1"/>
          <p:nvPr/>
        </p:nvSpPr>
        <p:spPr>
          <a:xfrm>
            <a:off x="588281" y="3898327"/>
            <a:ext cx="3773978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Start location: </a:t>
            </a:r>
            <a:r>
              <a:rPr lang="en-US" sz="1600">
                <a:solidFill>
                  <a:srgbClr val="FF0000"/>
                </a:solidFill>
                <a:latin typeface="Courier"/>
                <a:ea typeface="Courier"/>
                <a:cs typeface="Courier"/>
                <a:sym typeface="Courier"/>
              </a:rPr>
              <a:t>’Ralphs’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Destination: </a:t>
            </a:r>
            <a:r>
              <a:rPr lang="en-US" sz="1600">
                <a:solidFill>
                  <a:srgbClr val="FF0000"/>
                </a:solidFill>
                <a:latin typeface="Courier"/>
                <a:ea typeface="Courier"/>
                <a:cs typeface="Courier"/>
                <a:sym typeface="Courier"/>
              </a:rPr>
              <a:t>‘Chick-fil-A’</a:t>
            </a:r>
            <a:endParaRPr sz="1600">
              <a:solidFill>
                <a:srgbClr val="FF0000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  <p:sp>
        <p:nvSpPr>
          <p:cNvPr id="322" name="Google Shape;322;p32"/>
          <p:cNvSpPr txBox="1"/>
          <p:nvPr/>
        </p:nvSpPr>
        <p:spPr>
          <a:xfrm>
            <a:off x="4569134" y="3915193"/>
            <a:ext cx="3773978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Start location: </a:t>
            </a:r>
            <a:r>
              <a:rPr lang="en-US" sz="1600">
                <a:solidFill>
                  <a:srgbClr val="FF0000"/>
                </a:solidFill>
                <a:latin typeface="Courier"/>
                <a:ea typeface="Courier"/>
                <a:cs typeface="Courier"/>
                <a:sym typeface="Courier"/>
              </a:rPr>
              <a:t>’Ralphs’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Destination: </a:t>
            </a:r>
            <a:r>
              <a:rPr lang="en-US" sz="1600">
                <a:solidFill>
                  <a:srgbClr val="FF0000"/>
                </a:solidFill>
                <a:latin typeface="Courier"/>
                <a:ea typeface="Courier"/>
                <a:cs typeface="Courier"/>
                <a:sym typeface="Courier"/>
              </a:rPr>
              <a:t>‘Target’</a:t>
            </a:r>
            <a:endParaRPr sz="1600">
              <a:solidFill>
                <a:srgbClr val="FF0000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33"/>
          <p:cNvSpPr txBox="1">
            <a:spLocks noGrp="1"/>
          </p:cNvSpPr>
          <p:nvPr>
            <p:ph type="title"/>
          </p:nvPr>
        </p:nvSpPr>
        <p:spPr>
          <a:xfrm>
            <a:off x="457200" y="904494"/>
            <a:ext cx="8229600" cy="5213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ts val="2400"/>
              <a:buFont typeface="Helvetica Neue"/>
              <a:buNone/>
            </a:pPr>
            <a:r>
              <a:rPr lang="en-US"/>
              <a:t>BELLMAN-FORD</a:t>
            </a:r>
            <a:endParaRPr/>
          </a:p>
        </p:txBody>
      </p:sp>
      <p:pic>
        <p:nvPicPr>
          <p:cNvPr id="328" name="Google Shape;328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5431" y="1425864"/>
            <a:ext cx="8673138" cy="423625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3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13317" y="4921977"/>
            <a:ext cx="3287106" cy="16395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6"/>
          <p:cNvSpPr txBox="1"/>
          <p:nvPr/>
        </p:nvSpPr>
        <p:spPr>
          <a:xfrm>
            <a:off x="472272" y="1155560"/>
            <a:ext cx="3346102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>
                <a:solidFill>
                  <a:srgbClr val="99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OUTLINE</a:t>
            </a:r>
            <a:endParaRPr/>
          </a:p>
        </p:txBody>
      </p:sp>
      <p:sp>
        <p:nvSpPr>
          <p:cNvPr id="141" name="Google Shape;141;p16"/>
          <p:cNvSpPr txBox="1"/>
          <p:nvPr/>
        </p:nvSpPr>
        <p:spPr>
          <a:xfrm>
            <a:off x="419850" y="1673225"/>
            <a:ext cx="7908000" cy="49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41300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</a:pPr>
            <a:r>
              <a:rPr lang="en-US" sz="17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Self-Implementation</a:t>
            </a:r>
            <a:endParaRPr sz="17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285750" marR="0" lvl="0" indent="-241300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</a:pPr>
            <a:r>
              <a:rPr lang="en-US" sz="17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Auto Complete Name / Closest name / Find Location</a:t>
            </a:r>
            <a:endParaRPr sz="700"/>
          </a:p>
          <a:p>
            <a:pPr marL="285750" marR="0" lvl="0" indent="-241300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</a:pPr>
            <a:r>
              <a:rPr lang="en-US" sz="17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Bellman Ford Shortest Path</a:t>
            </a:r>
            <a:endParaRPr sz="17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285750" marR="0" lvl="0" indent="-241300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</a:pPr>
            <a:r>
              <a:rPr lang="en-US" sz="17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Dijsktra Shortest Path</a:t>
            </a:r>
            <a:endParaRPr sz="17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285750" marR="0" lvl="0" indent="-241300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Gill Sans"/>
              <a:buChar char="•"/>
            </a:pPr>
            <a:r>
              <a:rPr lang="en-US" sz="17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Cycle Detection</a:t>
            </a:r>
            <a:endParaRPr sz="17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285750" marR="0" lvl="0" indent="-241300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Gill Sans"/>
              <a:buChar char="•"/>
            </a:pPr>
            <a:r>
              <a:rPr lang="en-US" sz="17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Topological Sort</a:t>
            </a:r>
            <a:endParaRPr sz="17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285750" marR="0" lvl="0" indent="-241300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</a:pPr>
            <a:r>
              <a:rPr lang="en-US" sz="17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Travelling Salesman Problem</a:t>
            </a:r>
            <a:endParaRPr sz="17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285750" marR="0" lvl="0" indent="-241300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Gill Sans"/>
              <a:buChar char="•"/>
            </a:pPr>
            <a:r>
              <a:rPr lang="en-US" sz="17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Find Nearby</a:t>
            </a:r>
            <a:endParaRPr sz="17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4"/>
          <p:cNvSpPr txBox="1"/>
          <p:nvPr/>
        </p:nvSpPr>
        <p:spPr>
          <a:xfrm>
            <a:off x="472272" y="1155560"/>
            <a:ext cx="33462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>
                <a:solidFill>
                  <a:srgbClr val="99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OUTLINE</a:t>
            </a:r>
            <a:endParaRPr/>
          </a:p>
        </p:txBody>
      </p:sp>
      <p:sp>
        <p:nvSpPr>
          <p:cNvPr id="336" name="Google Shape;336;p34"/>
          <p:cNvSpPr txBox="1"/>
          <p:nvPr/>
        </p:nvSpPr>
        <p:spPr>
          <a:xfrm>
            <a:off x="419850" y="1673225"/>
            <a:ext cx="7908000" cy="43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41300" algn="l" rtl="0">
              <a:lnSpc>
                <a:spcPct val="220000"/>
              </a:lnSpc>
              <a:spcBef>
                <a:spcPts val="0"/>
              </a:spcBef>
              <a:spcAft>
                <a:spcPts val="0"/>
              </a:spcAft>
              <a:buClr>
                <a:srgbClr val="BABABA"/>
              </a:buClr>
              <a:buSzPts val="1700"/>
              <a:buFont typeface="Arial"/>
              <a:buChar char="•"/>
            </a:pPr>
            <a:r>
              <a:rPr lang="en-US" sz="1700">
                <a:solidFill>
                  <a:srgbClr val="BABABA"/>
                </a:solidFill>
                <a:latin typeface="Gill Sans"/>
                <a:ea typeface="Gill Sans"/>
                <a:cs typeface="Gill Sans"/>
                <a:sym typeface="Gill Sans"/>
              </a:rPr>
              <a:t>Self-Implementation</a:t>
            </a:r>
            <a:endParaRPr sz="1700">
              <a:solidFill>
                <a:srgbClr val="BABABA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285750" marR="0" lvl="0" indent="-241300" algn="l" rtl="0">
              <a:lnSpc>
                <a:spcPct val="220000"/>
              </a:lnSpc>
              <a:spcBef>
                <a:spcPts val="0"/>
              </a:spcBef>
              <a:spcAft>
                <a:spcPts val="0"/>
              </a:spcAft>
              <a:buClr>
                <a:srgbClr val="BABABA"/>
              </a:buClr>
              <a:buSzPts val="1700"/>
              <a:buFont typeface="Arial"/>
              <a:buChar char="•"/>
            </a:pPr>
            <a:r>
              <a:rPr lang="en-US" sz="1700">
                <a:solidFill>
                  <a:srgbClr val="BABABA"/>
                </a:solidFill>
                <a:latin typeface="Gill Sans"/>
                <a:ea typeface="Gill Sans"/>
                <a:cs typeface="Gill Sans"/>
                <a:sym typeface="Gill Sans"/>
              </a:rPr>
              <a:t>Auto Complete Name / Closest name / Find Location</a:t>
            </a:r>
            <a:endParaRPr sz="700">
              <a:solidFill>
                <a:srgbClr val="BABABA"/>
              </a:solidFill>
            </a:endParaRPr>
          </a:p>
          <a:p>
            <a:pPr marL="285750" marR="0" lvl="0" indent="-241300" algn="l" rtl="0">
              <a:lnSpc>
                <a:spcPct val="220000"/>
              </a:lnSpc>
              <a:spcBef>
                <a:spcPts val="0"/>
              </a:spcBef>
              <a:spcAft>
                <a:spcPts val="0"/>
              </a:spcAft>
              <a:buClr>
                <a:srgbClr val="BABABA"/>
              </a:buClr>
              <a:buSzPts val="1700"/>
              <a:buFont typeface="Arial"/>
              <a:buChar char="•"/>
            </a:pPr>
            <a:r>
              <a:rPr lang="en-US" sz="1700">
                <a:solidFill>
                  <a:srgbClr val="BABABA"/>
                </a:solidFill>
                <a:latin typeface="Gill Sans"/>
                <a:ea typeface="Gill Sans"/>
                <a:cs typeface="Gill Sans"/>
                <a:sym typeface="Gill Sans"/>
              </a:rPr>
              <a:t>Bellman Ford Shortest Path</a:t>
            </a:r>
            <a:endParaRPr sz="1700">
              <a:solidFill>
                <a:srgbClr val="BABABA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285750" marR="0" lvl="0" indent="-241300" algn="l" rtl="0">
              <a:lnSpc>
                <a:spcPct val="2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</a:pPr>
            <a:r>
              <a:rPr lang="en-US" sz="17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Dijsktra Shortest Path</a:t>
            </a:r>
            <a:endParaRPr sz="17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285750" marR="0" lvl="0" indent="-241300" algn="l" rtl="0">
              <a:lnSpc>
                <a:spcPct val="2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Gill Sans"/>
              <a:buChar char="•"/>
            </a:pPr>
            <a:r>
              <a:rPr lang="en-US" sz="17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Cycle Detection</a:t>
            </a:r>
            <a:endParaRPr sz="17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285750" marR="0" lvl="0" indent="-241300" algn="l" rtl="0">
              <a:lnSpc>
                <a:spcPct val="2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Gill Sans"/>
              <a:buChar char="•"/>
            </a:pPr>
            <a:r>
              <a:rPr lang="en-US" sz="17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Topological Sort</a:t>
            </a:r>
            <a:endParaRPr sz="17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285750" marR="0" lvl="0" indent="-241300" algn="l" rtl="0">
              <a:lnSpc>
                <a:spcPct val="2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</a:pPr>
            <a:r>
              <a:rPr lang="en-US" sz="17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Travelling Salesman Problem</a:t>
            </a:r>
            <a:endParaRPr sz="17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285750" marR="0" lvl="0" indent="-241300" algn="l" rtl="0">
              <a:lnSpc>
                <a:spcPct val="2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Gill Sans"/>
              <a:buChar char="•"/>
            </a:pPr>
            <a:r>
              <a:rPr lang="en-US" sz="17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Find Nearby</a:t>
            </a:r>
            <a:endParaRPr sz="17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35"/>
          <p:cNvSpPr txBox="1">
            <a:spLocks noGrp="1"/>
          </p:cNvSpPr>
          <p:nvPr>
            <p:ph type="ctrTitle"/>
          </p:nvPr>
        </p:nvSpPr>
        <p:spPr>
          <a:xfrm>
            <a:off x="565470" y="1779188"/>
            <a:ext cx="8013060" cy="2141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Helvetica Neue"/>
              <a:buNone/>
            </a:pPr>
            <a:r>
              <a:rPr lang="en-US" sz="6600">
                <a:latin typeface="Helvetica Neue"/>
                <a:ea typeface="Helvetica Neue"/>
                <a:cs typeface="Helvetica Neue"/>
                <a:sym typeface="Helvetica Neue"/>
              </a:rPr>
              <a:t>DIJKSTRA</a:t>
            </a:r>
            <a:endParaRPr sz="6600"/>
          </a:p>
        </p:txBody>
      </p:sp>
      <p:sp>
        <p:nvSpPr>
          <p:cNvPr id="343" name="Google Shape;343;p35"/>
          <p:cNvSpPr txBox="1">
            <a:spLocks noGrp="1"/>
          </p:cNvSpPr>
          <p:nvPr>
            <p:ph type="dt" idx="10"/>
          </p:nvPr>
        </p:nvSpPr>
        <p:spPr>
          <a:xfrm>
            <a:off x="7112000" y="6356351"/>
            <a:ext cx="1877976" cy="365125"/>
          </a:xfrm>
          <a:prstGeom prst="rect">
            <a:avLst/>
          </a:prstGeom>
          <a:noFill/>
          <a:ln w="127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Spring 2022</a:t>
            </a:r>
            <a:endParaRPr/>
          </a:p>
        </p:txBody>
      </p:sp>
      <p:sp>
        <p:nvSpPr>
          <p:cNvPr id="344" name="Google Shape;344;p35"/>
          <p:cNvSpPr txBox="1">
            <a:spLocks noGrp="1"/>
          </p:cNvSpPr>
          <p:nvPr>
            <p:ph type="ftr" idx="11"/>
          </p:nvPr>
        </p:nvSpPr>
        <p:spPr>
          <a:xfrm>
            <a:off x="125735" y="6356351"/>
            <a:ext cx="6986267" cy="365125"/>
          </a:xfrm>
          <a:prstGeom prst="rect">
            <a:avLst/>
          </a:prstGeom>
          <a:noFill/>
          <a:ln w="127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YUANJI.QIU | QIANWEI.QIANG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36"/>
          <p:cNvSpPr txBox="1">
            <a:spLocks noGrp="1"/>
          </p:cNvSpPr>
          <p:nvPr>
            <p:ph type="title"/>
          </p:nvPr>
        </p:nvSpPr>
        <p:spPr>
          <a:xfrm>
            <a:off x="457200" y="904494"/>
            <a:ext cx="8229600" cy="5213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ts val="2400"/>
              <a:buFont typeface="Helvetica Neue"/>
              <a:buNone/>
            </a:pPr>
            <a:r>
              <a:rPr lang="en-US"/>
              <a:t>DIJKSTRA</a:t>
            </a:r>
            <a:endParaRPr/>
          </a:p>
        </p:txBody>
      </p:sp>
      <p:pic>
        <p:nvPicPr>
          <p:cNvPr id="350" name="Google Shape;350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6771" y="1425864"/>
            <a:ext cx="5211069" cy="4771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3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003646" y="1165179"/>
            <a:ext cx="1724718" cy="2884516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36"/>
          <p:cNvSpPr txBox="1"/>
          <p:nvPr/>
        </p:nvSpPr>
        <p:spPr>
          <a:xfrm>
            <a:off x="5748425" y="2979709"/>
            <a:ext cx="1338348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Similar with Bellman Ford</a:t>
            </a:r>
            <a:endParaRPr dirty="0"/>
          </a:p>
        </p:txBody>
      </p:sp>
      <p:sp>
        <p:nvSpPr>
          <p:cNvPr id="353" name="Google Shape;353;p36"/>
          <p:cNvSpPr/>
          <p:nvPr/>
        </p:nvSpPr>
        <p:spPr>
          <a:xfrm rot="-2144059">
            <a:off x="6362476" y="2260902"/>
            <a:ext cx="606829" cy="597885"/>
          </a:xfrm>
          <a:prstGeom prst="rightArrow">
            <a:avLst>
              <a:gd name="adj1" fmla="val 50000"/>
              <a:gd name="adj2" fmla="val 50000"/>
            </a:avLst>
          </a:prstGeom>
          <a:gradFill>
            <a:gsLst>
              <a:gs pos="0">
                <a:schemeClr val="accent1"/>
              </a:gs>
              <a:gs pos="100000">
                <a:srgbClr val="BABABA"/>
              </a:gs>
            </a:gsLst>
            <a:lin ang="16200000" scaled="0"/>
          </a:gra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54" name="Google Shape;354;p36"/>
          <p:cNvSpPr txBox="1"/>
          <p:nvPr/>
        </p:nvSpPr>
        <p:spPr>
          <a:xfrm>
            <a:off x="5748425" y="4348888"/>
            <a:ext cx="2818014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How to find the unvisited node with shortest distance?</a:t>
            </a:r>
            <a:endParaRPr/>
          </a:p>
        </p:txBody>
      </p:sp>
      <p:sp>
        <p:nvSpPr>
          <p:cNvPr id="355" name="Google Shape;355;p36"/>
          <p:cNvSpPr txBox="1"/>
          <p:nvPr/>
        </p:nvSpPr>
        <p:spPr>
          <a:xfrm>
            <a:off x="6114185" y="5364551"/>
            <a:ext cx="245225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Arial"/>
              <a:buChar char="•"/>
            </a:pPr>
            <a:r>
              <a:rPr lang="en-US" sz="1400">
                <a:solidFill>
                  <a:srgbClr val="7F7F7F"/>
                </a:solidFill>
                <a:latin typeface="Gill Sans"/>
                <a:ea typeface="Gill Sans"/>
                <a:cs typeface="Gill Sans"/>
                <a:sym typeface="Gill Sans"/>
              </a:rPr>
              <a:t>Use priority queue!!!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37"/>
          <p:cNvSpPr txBox="1">
            <a:spLocks noGrp="1"/>
          </p:cNvSpPr>
          <p:nvPr>
            <p:ph type="title"/>
          </p:nvPr>
        </p:nvSpPr>
        <p:spPr>
          <a:xfrm>
            <a:off x="457200" y="904494"/>
            <a:ext cx="8229600" cy="5213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ts val="2400"/>
              <a:buFont typeface="Helvetica Neue"/>
              <a:buNone/>
            </a:pPr>
            <a:r>
              <a:rPr lang="en-US"/>
              <a:t>DIJKSTRA</a:t>
            </a:r>
            <a:endParaRPr/>
          </a:p>
        </p:txBody>
      </p:sp>
      <p:sp>
        <p:nvSpPr>
          <p:cNvPr id="361" name="Google Shape;361;p37"/>
          <p:cNvSpPr txBox="1"/>
          <p:nvPr/>
        </p:nvSpPr>
        <p:spPr>
          <a:xfrm>
            <a:off x="556952" y="1513616"/>
            <a:ext cx="6758247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Here is the data structure that used to store information for each node.</a:t>
            </a:r>
            <a:endParaRPr/>
          </a:p>
        </p:txBody>
      </p:sp>
      <p:sp>
        <p:nvSpPr>
          <p:cNvPr id="362" name="Google Shape;362;p37"/>
          <p:cNvSpPr txBox="1"/>
          <p:nvPr/>
        </p:nvSpPr>
        <p:spPr>
          <a:xfrm>
            <a:off x="556952" y="4449702"/>
            <a:ext cx="8229600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We need a boolean flag to mark visited node.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Again, we view this as a unit stored in our table. The key combined with this unit is the id of the specific node. Therefore we use map to impliment out table.</a:t>
            </a:r>
            <a:endParaRPr/>
          </a:p>
        </p:txBody>
      </p:sp>
      <p:pic>
        <p:nvPicPr>
          <p:cNvPr id="363" name="Google Shape;363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2549" y="2992117"/>
            <a:ext cx="7838902" cy="1158458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37" descr="page14image6194496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flipH="1">
            <a:off x="3887909" y="2464219"/>
            <a:ext cx="1342332" cy="882442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3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880027" y="2099345"/>
            <a:ext cx="3906525" cy="925119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37"/>
          <p:cNvSpPr txBox="1"/>
          <p:nvPr/>
        </p:nvSpPr>
        <p:spPr>
          <a:xfrm>
            <a:off x="1527094" y="2246214"/>
            <a:ext cx="2360815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519E04"/>
                </a:solidFill>
                <a:latin typeface="Gill Sans"/>
                <a:ea typeface="Gill Sans"/>
                <a:cs typeface="Gill Sans"/>
                <a:sym typeface="Gill Sans"/>
              </a:rPr>
              <a:t>Simply inherit from Bellman-Ford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38"/>
          <p:cNvSpPr txBox="1">
            <a:spLocks noGrp="1"/>
          </p:cNvSpPr>
          <p:nvPr>
            <p:ph type="title"/>
          </p:nvPr>
        </p:nvSpPr>
        <p:spPr>
          <a:xfrm>
            <a:off x="457200" y="904494"/>
            <a:ext cx="8229600" cy="5213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ts val="2400"/>
              <a:buFont typeface="Helvetica Neue"/>
              <a:buNone/>
            </a:pPr>
            <a:r>
              <a:rPr lang="en-US"/>
              <a:t>DIJKSTRA </a:t>
            </a:r>
            <a:endParaRPr/>
          </a:p>
        </p:txBody>
      </p:sp>
      <p:sp>
        <p:nvSpPr>
          <p:cNvPr id="372" name="Google Shape;372;p38"/>
          <p:cNvSpPr txBox="1"/>
          <p:nvPr/>
        </p:nvSpPr>
        <p:spPr>
          <a:xfrm>
            <a:off x="523702" y="1505303"/>
            <a:ext cx="497101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Here are some results for Dijkstra algorithm.</a:t>
            </a:r>
            <a:endParaRPr dirty="0"/>
          </a:p>
        </p:txBody>
      </p:sp>
      <p:sp>
        <p:nvSpPr>
          <p:cNvPr id="373" name="Google Shape;373;p38"/>
          <p:cNvSpPr txBox="1"/>
          <p:nvPr/>
        </p:nvSpPr>
        <p:spPr>
          <a:xfrm>
            <a:off x="5529452" y="1536080"/>
            <a:ext cx="2542206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990000"/>
                </a:solidFill>
                <a:latin typeface="Gill Sans"/>
                <a:ea typeface="Gill Sans"/>
                <a:cs typeface="Gill Sans"/>
                <a:sym typeface="Gill Sans"/>
              </a:rPr>
              <a:t>Time: O((V+E)log V)</a:t>
            </a:r>
            <a:endParaRPr/>
          </a:p>
        </p:txBody>
      </p:sp>
      <p:sp>
        <p:nvSpPr>
          <p:cNvPr id="374" name="Google Shape;374;p38"/>
          <p:cNvSpPr txBox="1"/>
          <p:nvPr/>
        </p:nvSpPr>
        <p:spPr>
          <a:xfrm>
            <a:off x="523702" y="1965562"/>
            <a:ext cx="3773978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Start location: </a:t>
            </a:r>
            <a:r>
              <a:rPr lang="en-US" sz="1600">
                <a:solidFill>
                  <a:srgbClr val="FF0000"/>
                </a:solidFill>
                <a:latin typeface="Courier"/>
                <a:ea typeface="Courier"/>
                <a:cs typeface="Courier"/>
                <a:sym typeface="Courier"/>
              </a:rPr>
              <a:t>’Arco’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Destination: </a:t>
            </a:r>
            <a:r>
              <a:rPr lang="en-US" sz="1600">
                <a:solidFill>
                  <a:srgbClr val="FF0000"/>
                </a:solidFill>
                <a:latin typeface="Courier"/>
                <a:ea typeface="Courier"/>
                <a:cs typeface="Courier"/>
                <a:sym typeface="Courier"/>
              </a:rPr>
              <a:t>‘KFC’</a:t>
            </a:r>
            <a:endParaRPr sz="1600">
              <a:solidFill>
                <a:srgbClr val="FF0000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  <p:sp>
        <p:nvSpPr>
          <p:cNvPr id="375" name="Google Shape;375;p38"/>
          <p:cNvSpPr txBox="1"/>
          <p:nvPr/>
        </p:nvSpPr>
        <p:spPr>
          <a:xfrm>
            <a:off x="4572000" y="2002075"/>
            <a:ext cx="3773978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Start location: </a:t>
            </a:r>
            <a:r>
              <a:rPr lang="en-US" sz="1600">
                <a:solidFill>
                  <a:srgbClr val="FF0000"/>
                </a:solidFill>
                <a:latin typeface="Courier"/>
                <a:ea typeface="Courier"/>
                <a:cs typeface="Courier"/>
                <a:sym typeface="Courier"/>
              </a:rPr>
              <a:t>’KFC’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Destination: </a:t>
            </a:r>
            <a:r>
              <a:rPr lang="en-US" sz="1600">
                <a:solidFill>
                  <a:srgbClr val="FF0000"/>
                </a:solidFill>
                <a:latin typeface="Courier"/>
                <a:ea typeface="Courier"/>
                <a:cs typeface="Courier"/>
                <a:sym typeface="Courier"/>
              </a:rPr>
              <a:t>‘USC Parking’</a:t>
            </a:r>
            <a:endParaRPr sz="1600">
              <a:solidFill>
                <a:srgbClr val="FF0000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  <p:sp>
        <p:nvSpPr>
          <p:cNvPr id="376" name="Google Shape;376;p38"/>
          <p:cNvSpPr txBox="1"/>
          <p:nvPr/>
        </p:nvSpPr>
        <p:spPr>
          <a:xfrm>
            <a:off x="523702" y="4148857"/>
            <a:ext cx="3773978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Start location: </a:t>
            </a:r>
            <a:r>
              <a:rPr lang="en-US" sz="1600">
                <a:solidFill>
                  <a:srgbClr val="FF0000"/>
                </a:solidFill>
                <a:latin typeface="Courier"/>
                <a:ea typeface="Courier"/>
                <a:cs typeface="Courier"/>
                <a:sym typeface="Courier"/>
              </a:rPr>
              <a:t>’Ralphs’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Destination: </a:t>
            </a:r>
            <a:r>
              <a:rPr lang="en-US" sz="1600">
                <a:solidFill>
                  <a:srgbClr val="FF0000"/>
                </a:solidFill>
                <a:latin typeface="Courier"/>
                <a:ea typeface="Courier"/>
                <a:cs typeface="Courier"/>
                <a:sym typeface="Courier"/>
              </a:rPr>
              <a:t>‘Chick-fil-A’</a:t>
            </a:r>
            <a:endParaRPr sz="1600">
              <a:solidFill>
                <a:srgbClr val="FF0000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  <p:sp>
        <p:nvSpPr>
          <p:cNvPr id="377" name="Google Shape;377;p38"/>
          <p:cNvSpPr txBox="1"/>
          <p:nvPr/>
        </p:nvSpPr>
        <p:spPr>
          <a:xfrm>
            <a:off x="4610543" y="4099736"/>
            <a:ext cx="3773978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Start location: </a:t>
            </a:r>
            <a:r>
              <a:rPr lang="en-US" sz="1600">
                <a:solidFill>
                  <a:srgbClr val="FF0000"/>
                </a:solidFill>
                <a:latin typeface="Courier"/>
                <a:ea typeface="Courier"/>
                <a:cs typeface="Courier"/>
                <a:sym typeface="Courier"/>
              </a:rPr>
              <a:t>’Ralphs’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Destination: </a:t>
            </a:r>
            <a:r>
              <a:rPr lang="en-US" sz="1600">
                <a:solidFill>
                  <a:srgbClr val="FF0000"/>
                </a:solidFill>
                <a:latin typeface="Courier"/>
                <a:ea typeface="Courier"/>
                <a:cs typeface="Courier"/>
                <a:sym typeface="Courier"/>
              </a:rPr>
              <a:t>‘Target’</a:t>
            </a:r>
            <a:endParaRPr sz="1600">
              <a:solidFill>
                <a:srgbClr val="FF0000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  <p:pic>
        <p:nvPicPr>
          <p:cNvPr id="378" name="Google Shape;378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1543" y="2641264"/>
            <a:ext cx="3405422" cy="12959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3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10543" y="2714290"/>
            <a:ext cx="3630723" cy="104950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p3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682171" y="4848520"/>
            <a:ext cx="3389487" cy="1348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p3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91543" y="4835234"/>
            <a:ext cx="2839814" cy="15675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39"/>
          <p:cNvSpPr txBox="1">
            <a:spLocks noGrp="1"/>
          </p:cNvSpPr>
          <p:nvPr>
            <p:ph type="title"/>
          </p:nvPr>
        </p:nvSpPr>
        <p:spPr>
          <a:xfrm>
            <a:off x="457200" y="904494"/>
            <a:ext cx="8229600" cy="5213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ts val="2400"/>
              <a:buFont typeface="Helvetica Neue"/>
              <a:buNone/>
            </a:pPr>
            <a:r>
              <a:rPr lang="en-US"/>
              <a:t>DIJKSTRA</a:t>
            </a:r>
            <a:endParaRPr/>
          </a:p>
        </p:txBody>
      </p:sp>
      <p:pic>
        <p:nvPicPr>
          <p:cNvPr id="387" name="Google Shape;387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7473" y="1390282"/>
            <a:ext cx="8633894" cy="348249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3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38597" y="4385417"/>
            <a:ext cx="3815542" cy="2297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3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456609" y="5037429"/>
            <a:ext cx="2848497" cy="14809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40"/>
          <p:cNvSpPr txBox="1">
            <a:spLocks noGrp="1"/>
          </p:cNvSpPr>
          <p:nvPr>
            <p:ph type="title"/>
          </p:nvPr>
        </p:nvSpPr>
        <p:spPr>
          <a:xfrm>
            <a:off x="457200" y="904494"/>
            <a:ext cx="8229600" cy="521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Comparison for Dijkstra and Bellman_Ford</a:t>
            </a:r>
            <a:endParaRPr/>
          </a:p>
        </p:txBody>
      </p:sp>
      <p:sp>
        <p:nvSpPr>
          <p:cNvPr id="396" name="Google Shape;396;p40"/>
          <p:cNvSpPr txBox="1"/>
          <p:nvPr/>
        </p:nvSpPr>
        <p:spPr>
          <a:xfrm>
            <a:off x="556951" y="1337475"/>
            <a:ext cx="2932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Time spend for one route</a:t>
            </a:r>
            <a:endParaRPr/>
          </a:p>
        </p:txBody>
      </p:sp>
      <p:pic>
        <p:nvPicPr>
          <p:cNvPr id="397" name="Google Shape;397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182" y="4334551"/>
            <a:ext cx="3198042" cy="2078700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p40"/>
          <p:cNvSpPr txBox="1"/>
          <p:nvPr/>
        </p:nvSpPr>
        <p:spPr>
          <a:xfrm>
            <a:off x="644776" y="3905325"/>
            <a:ext cx="2932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Time spend for 10 routes</a:t>
            </a:r>
            <a:endParaRPr/>
          </a:p>
        </p:txBody>
      </p:sp>
      <p:pic>
        <p:nvPicPr>
          <p:cNvPr id="399" name="Google Shape;399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4950" y="1766688"/>
            <a:ext cx="3202334" cy="207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40"/>
          <p:cNvPicPr preferRelativeResize="0"/>
          <p:nvPr/>
        </p:nvPicPr>
        <p:blipFill rotWithShape="1">
          <a:blip r:embed="rId5">
            <a:alphaModFix/>
          </a:blip>
          <a:srcRect t="6061" b="10556"/>
          <a:stretch/>
        </p:blipFill>
        <p:spPr>
          <a:xfrm>
            <a:off x="6703384" y="1766700"/>
            <a:ext cx="1681891" cy="284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76000" y="1961625"/>
            <a:ext cx="1970613" cy="2651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41"/>
          <p:cNvSpPr txBox="1"/>
          <p:nvPr/>
        </p:nvSpPr>
        <p:spPr>
          <a:xfrm>
            <a:off x="472272" y="1155560"/>
            <a:ext cx="33462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>
                <a:solidFill>
                  <a:srgbClr val="99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OUTLINE</a:t>
            </a:r>
            <a:endParaRPr/>
          </a:p>
        </p:txBody>
      </p:sp>
      <p:sp>
        <p:nvSpPr>
          <p:cNvPr id="408" name="Google Shape;408;p41"/>
          <p:cNvSpPr txBox="1"/>
          <p:nvPr/>
        </p:nvSpPr>
        <p:spPr>
          <a:xfrm>
            <a:off x="419850" y="1673225"/>
            <a:ext cx="7908000" cy="43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41300" algn="l" rtl="0">
              <a:lnSpc>
                <a:spcPct val="220000"/>
              </a:lnSpc>
              <a:spcBef>
                <a:spcPts val="0"/>
              </a:spcBef>
              <a:spcAft>
                <a:spcPts val="0"/>
              </a:spcAft>
              <a:buClr>
                <a:srgbClr val="BABABA"/>
              </a:buClr>
              <a:buSzPts val="1700"/>
              <a:buFont typeface="Arial"/>
              <a:buChar char="•"/>
            </a:pPr>
            <a:r>
              <a:rPr lang="en-US" sz="1700" dirty="0">
                <a:solidFill>
                  <a:srgbClr val="BABABA"/>
                </a:solidFill>
                <a:latin typeface="Gill Sans"/>
                <a:ea typeface="Gill Sans"/>
                <a:cs typeface="Gill Sans"/>
                <a:sym typeface="Gill Sans"/>
              </a:rPr>
              <a:t>Self-Implementation</a:t>
            </a:r>
            <a:endParaRPr sz="1700" dirty="0">
              <a:solidFill>
                <a:srgbClr val="BABABA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285750" marR="0" lvl="0" indent="-241300" algn="l" rtl="0">
              <a:lnSpc>
                <a:spcPct val="220000"/>
              </a:lnSpc>
              <a:spcBef>
                <a:spcPts val="0"/>
              </a:spcBef>
              <a:spcAft>
                <a:spcPts val="0"/>
              </a:spcAft>
              <a:buClr>
                <a:srgbClr val="BABABA"/>
              </a:buClr>
              <a:buSzPts val="1700"/>
              <a:buFont typeface="Arial"/>
              <a:buChar char="•"/>
            </a:pPr>
            <a:r>
              <a:rPr lang="en-US" sz="1700" dirty="0">
                <a:solidFill>
                  <a:srgbClr val="BABABA"/>
                </a:solidFill>
                <a:latin typeface="Gill Sans"/>
                <a:ea typeface="Gill Sans"/>
                <a:cs typeface="Gill Sans"/>
                <a:sym typeface="Gill Sans"/>
              </a:rPr>
              <a:t>Auto Complete Name / Closest name / Find Location</a:t>
            </a:r>
            <a:endParaRPr sz="700" dirty="0">
              <a:solidFill>
                <a:srgbClr val="BABABA"/>
              </a:solidFill>
            </a:endParaRPr>
          </a:p>
          <a:p>
            <a:pPr marL="285750" marR="0" lvl="0" indent="-241300" algn="l" rtl="0">
              <a:lnSpc>
                <a:spcPct val="220000"/>
              </a:lnSpc>
              <a:spcBef>
                <a:spcPts val="0"/>
              </a:spcBef>
              <a:spcAft>
                <a:spcPts val="0"/>
              </a:spcAft>
              <a:buClr>
                <a:srgbClr val="BABABA"/>
              </a:buClr>
              <a:buSzPts val="1700"/>
              <a:buFont typeface="Arial"/>
              <a:buChar char="•"/>
            </a:pPr>
            <a:r>
              <a:rPr lang="en-US" sz="1700" dirty="0">
                <a:solidFill>
                  <a:srgbClr val="BABABA"/>
                </a:solidFill>
                <a:latin typeface="Gill Sans"/>
                <a:ea typeface="Gill Sans"/>
                <a:cs typeface="Gill Sans"/>
                <a:sym typeface="Gill Sans"/>
              </a:rPr>
              <a:t>Bellman Ford Shortest Path</a:t>
            </a:r>
            <a:endParaRPr sz="1700" dirty="0">
              <a:solidFill>
                <a:srgbClr val="BABABA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285750" marR="0" lvl="0" indent="-241300" algn="l" rtl="0">
              <a:lnSpc>
                <a:spcPct val="220000"/>
              </a:lnSpc>
              <a:spcBef>
                <a:spcPts val="0"/>
              </a:spcBef>
              <a:spcAft>
                <a:spcPts val="0"/>
              </a:spcAft>
              <a:buClr>
                <a:srgbClr val="BABABA"/>
              </a:buClr>
              <a:buSzPts val="1700"/>
              <a:buFont typeface="Arial"/>
              <a:buChar char="•"/>
            </a:pPr>
            <a:r>
              <a:rPr lang="en-US" sz="1700" dirty="0" err="1">
                <a:solidFill>
                  <a:srgbClr val="BABABA"/>
                </a:solidFill>
                <a:latin typeface="Gill Sans"/>
                <a:ea typeface="Gill Sans"/>
                <a:cs typeface="Gill Sans"/>
                <a:sym typeface="Gill Sans"/>
              </a:rPr>
              <a:t>Dijsktra</a:t>
            </a:r>
            <a:r>
              <a:rPr lang="en-US" sz="1700" dirty="0">
                <a:solidFill>
                  <a:srgbClr val="BABABA"/>
                </a:solidFill>
                <a:latin typeface="Gill Sans"/>
                <a:ea typeface="Gill Sans"/>
                <a:cs typeface="Gill Sans"/>
                <a:sym typeface="Gill Sans"/>
              </a:rPr>
              <a:t> Shortest Path</a:t>
            </a:r>
            <a:endParaRPr sz="1700" dirty="0">
              <a:solidFill>
                <a:srgbClr val="BABABA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285750" marR="0" lvl="0" indent="-241300" algn="l" rtl="0">
              <a:lnSpc>
                <a:spcPct val="2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Gill Sans"/>
              <a:buChar char="•"/>
            </a:pPr>
            <a:r>
              <a:rPr lang="en-US" sz="17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Cycle Detection</a:t>
            </a:r>
            <a:endParaRPr sz="1700" dirty="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285750" marR="0" lvl="0" indent="-241300" algn="l" rtl="0">
              <a:lnSpc>
                <a:spcPct val="2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Gill Sans"/>
              <a:buChar char="•"/>
            </a:pPr>
            <a:r>
              <a:rPr lang="en-US" sz="17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Topological Sort</a:t>
            </a:r>
            <a:endParaRPr sz="1700" dirty="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285750" marR="0" lvl="0" indent="-241300" algn="l" rtl="0">
              <a:lnSpc>
                <a:spcPct val="2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</a:pPr>
            <a:r>
              <a:rPr lang="en-US" sz="17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Travelling Salesman Problem</a:t>
            </a:r>
            <a:endParaRPr sz="1700" dirty="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285750" marR="0" lvl="0" indent="-241300" algn="l" rtl="0">
              <a:lnSpc>
                <a:spcPct val="2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Gill Sans"/>
              <a:buChar char="•"/>
            </a:pPr>
            <a:r>
              <a:rPr lang="en-US" sz="17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Find Nearby</a:t>
            </a:r>
            <a:endParaRPr sz="1700" dirty="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42"/>
          <p:cNvSpPr txBox="1">
            <a:spLocks noGrp="1"/>
          </p:cNvSpPr>
          <p:nvPr>
            <p:ph type="ctrTitle"/>
          </p:nvPr>
        </p:nvSpPr>
        <p:spPr>
          <a:xfrm>
            <a:off x="565470" y="2111697"/>
            <a:ext cx="8013000" cy="21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Helvetica Neue"/>
              <a:buNone/>
            </a:pPr>
            <a:r>
              <a:rPr lang="en-US" sz="6600">
                <a:latin typeface="Helvetica Neue"/>
                <a:ea typeface="Helvetica Neue"/>
                <a:cs typeface="Helvetica Neue"/>
                <a:sym typeface="Helvetica Neue"/>
              </a:rPr>
              <a:t>Cycle</a:t>
            </a:r>
            <a:endParaRPr sz="6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Helvetica Neue"/>
              <a:buNone/>
            </a:pPr>
            <a:r>
              <a:rPr lang="en-US" sz="6600">
                <a:latin typeface="Helvetica Neue"/>
                <a:ea typeface="Helvetica Neue"/>
                <a:cs typeface="Helvetica Neue"/>
                <a:sym typeface="Helvetica Neue"/>
              </a:rPr>
              <a:t>Detection</a:t>
            </a:r>
            <a:endParaRPr sz="66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15" name="Google Shape;415;p42"/>
          <p:cNvSpPr txBox="1">
            <a:spLocks noGrp="1"/>
          </p:cNvSpPr>
          <p:nvPr>
            <p:ph type="dt" idx="10"/>
          </p:nvPr>
        </p:nvSpPr>
        <p:spPr>
          <a:xfrm>
            <a:off x="7112000" y="6356351"/>
            <a:ext cx="1878000" cy="365100"/>
          </a:xfrm>
          <a:prstGeom prst="rect">
            <a:avLst/>
          </a:prstGeom>
          <a:noFill/>
          <a:ln w="127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Spring 2022</a:t>
            </a:r>
            <a:endParaRPr/>
          </a:p>
        </p:txBody>
      </p:sp>
      <p:sp>
        <p:nvSpPr>
          <p:cNvPr id="416" name="Google Shape;416;p42"/>
          <p:cNvSpPr txBox="1">
            <a:spLocks noGrp="1"/>
          </p:cNvSpPr>
          <p:nvPr>
            <p:ph type="ftr" idx="11"/>
          </p:nvPr>
        </p:nvSpPr>
        <p:spPr>
          <a:xfrm>
            <a:off x="125735" y="6356351"/>
            <a:ext cx="6986400" cy="365100"/>
          </a:xfrm>
          <a:prstGeom prst="rect">
            <a:avLst/>
          </a:prstGeom>
          <a:noFill/>
          <a:ln w="127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YUANJI.QIU | QIANWEI.QIANG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43"/>
          <p:cNvSpPr txBox="1">
            <a:spLocks noGrp="1"/>
          </p:cNvSpPr>
          <p:nvPr>
            <p:ph type="title"/>
          </p:nvPr>
        </p:nvSpPr>
        <p:spPr>
          <a:xfrm>
            <a:off x="457200" y="904494"/>
            <a:ext cx="8229600" cy="521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Cycle Detection</a:t>
            </a:r>
            <a:endParaRPr/>
          </a:p>
        </p:txBody>
      </p:sp>
      <p:sp>
        <p:nvSpPr>
          <p:cNvPr id="423" name="Google Shape;423;p43"/>
          <p:cNvSpPr txBox="1"/>
          <p:nvPr/>
        </p:nvSpPr>
        <p:spPr>
          <a:xfrm>
            <a:off x="534700" y="1558250"/>
            <a:ext cx="65985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Gill Sans"/>
              <a:buChar char="●"/>
            </a:pPr>
            <a:r>
              <a:rPr lang="en-US" sz="1600">
                <a:latin typeface="Gill Sans"/>
                <a:ea typeface="Gill Sans"/>
                <a:cs typeface="Gill Sans"/>
                <a:sym typeface="Gill Sans"/>
              </a:rPr>
              <a:t>Check the existence for a cycle path in a subgraph</a:t>
            </a:r>
            <a:endParaRPr sz="1600">
              <a:latin typeface="Gill Sans"/>
              <a:ea typeface="Gill Sans"/>
              <a:cs typeface="Gill Sans"/>
              <a:sym typeface="Gill Sans"/>
            </a:endParaRPr>
          </a:p>
          <a:p>
            <a:pPr marL="457200" marR="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Gill Sans"/>
              <a:buChar char="●"/>
            </a:pPr>
            <a:r>
              <a:rPr lang="en-US" sz="1600">
                <a:latin typeface="Gill Sans"/>
                <a:ea typeface="Gill Sans"/>
                <a:cs typeface="Gill Sans"/>
                <a:sym typeface="Gill Sans"/>
              </a:rPr>
              <a:t>Use DFS to traverse all the nodes and return true if a neighbour has been visited twice (except parents) </a:t>
            </a:r>
            <a:r>
              <a:rPr lang="en-US" sz="1600">
                <a:solidFill>
                  <a:srgbClr val="FF0000"/>
                </a:solidFill>
                <a:latin typeface="Gill Sans"/>
                <a:ea typeface="Gill Sans"/>
                <a:cs typeface="Gill Sans"/>
                <a:sym typeface="Gill Sans"/>
              </a:rPr>
              <a:t>AKA back edges!!!</a:t>
            </a:r>
            <a:endParaRPr sz="1600">
              <a:solidFill>
                <a:srgbClr val="FF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424" name="Google Shape;42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1825" y="3693550"/>
            <a:ext cx="2241375" cy="272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63075" y="3606263"/>
            <a:ext cx="1970125" cy="289869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26" name="Google Shape;426;p43"/>
          <p:cNvCxnSpPr/>
          <p:nvPr/>
        </p:nvCxnSpPr>
        <p:spPr>
          <a:xfrm flipH="1">
            <a:off x="6142725" y="5713175"/>
            <a:ext cx="1298700" cy="143100"/>
          </a:xfrm>
          <a:prstGeom prst="straightConnector1">
            <a:avLst/>
          </a:prstGeom>
          <a:noFill/>
          <a:ln w="9525" cap="flat" cmpd="sng">
            <a:solidFill>
              <a:srgbClr val="1155CC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27" name="Google Shape;427;p43"/>
          <p:cNvSpPr txBox="1"/>
          <p:nvPr/>
        </p:nvSpPr>
        <p:spPr>
          <a:xfrm>
            <a:off x="7485450" y="5140750"/>
            <a:ext cx="14862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0000"/>
                </a:solidFill>
              </a:rPr>
              <a:t>A cycle detected!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428" name="Google Shape;428;p43"/>
          <p:cNvSpPr txBox="1"/>
          <p:nvPr/>
        </p:nvSpPr>
        <p:spPr>
          <a:xfrm>
            <a:off x="2995213" y="3907850"/>
            <a:ext cx="216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6AA84F"/>
                </a:solidFill>
              </a:rPr>
              <a:t>Green line is the edge for the neighbors</a:t>
            </a:r>
            <a:endParaRPr>
              <a:solidFill>
                <a:srgbClr val="6AA84F"/>
              </a:solidFill>
            </a:endParaRPr>
          </a:p>
        </p:txBody>
      </p:sp>
      <p:cxnSp>
        <p:nvCxnSpPr>
          <p:cNvPr id="429" name="Google Shape;429;p43"/>
          <p:cNvCxnSpPr/>
          <p:nvPr/>
        </p:nvCxnSpPr>
        <p:spPr>
          <a:xfrm rot="10800000">
            <a:off x="2564900" y="5658050"/>
            <a:ext cx="715500" cy="154200"/>
          </a:xfrm>
          <a:prstGeom prst="straightConnector1">
            <a:avLst/>
          </a:prstGeom>
          <a:noFill/>
          <a:ln w="9525" cap="flat" cmpd="sng">
            <a:solidFill>
              <a:srgbClr val="0C343D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30" name="Google Shape;430;p43"/>
          <p:cNvSpPr txBox="1"/>
          <p:nvPr/>
        </p:nvSpPr>
        <p:spPr>
          <a:xfrm>
            <a:off x="3324425" y="5537025"/>
            <a:ext cx="1016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 cycle</a:t>
            </a:r>
            <a:endParaRPr/>
          </a:p>
        </p:txBody>
      </p:sp>
      <p:pic>
        <p:nvPicPr>
          <p:cNvPr id="431" name="Google Shape;431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77075" y="2634863"/>
            <a:ext cx="4134184" cy="87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3200" y="2604800"/>
            <a:ext cx="3877297" cy="873200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p43"/>
          <p:cNvSpPr txBox="1"/>
          <p:nvPr/>
        </p:nvSpPr>
        <p:spPr>
          <a:xfrm>
            <a:off x="6801261" y="1320877"/>
            <a:ext cx="15546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990000"/>
                </a:solidFill>
                <a:latin typeface="Gill Sans"/>
                <a:ea typeface="Gill Sans"/>
                <a:cs typeface="Gill Sans"/>
                <a:sym typeface="Gill Sans"/>
              </a:rPr>
              <a:t>Time: O(</a:t>
            </a:r>
            <a:r>
              <a:rPr lang="en-US">
                <a:solidFill>
                  <a:srgbClr val="990000"/>
                </a:solidFill>
                <a:latin typeface="Gill Sans"/>
                <a:ea typeface="Gill Sans"/>
                <a:cs typeface="Gill Sans"/>
                <a:sym typeface="Gill Sans"/>
              </a:rPr>
              <a:t>n</a:t>
            </a:r>
            <a:r>
              <a:rPr lang="en-US" sz="1400">
                <a:solidFill>
                  <a:srgbClr val="990000"/>
                </a:solidFill>
                <a:latin typeface="Gill Sans"/>
                <a:ea typeface="Gill Sans"/>
                <a:cs typeface="Gill Sans"/>
                <a:sym typeface="Gill Sans"/>
              </a:rPr>
              <a:t>)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7"/>
          <p:cNvSpPr txBox="1">
            <a:spLocks noGrp="1"/>
          </p:cNvSpPr>
          <p:nvPr>
            <p:ph type="ctrTitle"/>
          </p:nvPr>
        </p:nvSpPr>
        <p:spPr>
          <a:xfrm>
            <a:off x="565470" y="2028569"/>
            <a:ext cx="8013060" cy="2141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Helvetica Neue"/>
              <a:buNone/>
            </a:pPr>
            <a:r>
              <a:rPr lang="en-US" sz="6600">
                <a:latin typeface="Helvetica Neue"/>
                <a:ea typeface="Helvetica Neue"/>
                <a:cs typeface="Helvetica Neue"/>
                <a:sym typeface="Helvetica Neue"/>
              </a:rPr>
              <a:t>SELF-IMPLEMENTATION</a:t>
            </a:r>
            <a:endParaRPr sz="6600"/>
          </a:p>
        </p:txBody>
      </p:sp>
      <p:sp>
        <p:nvSpPr>
          <p:cNvPr id="148" name="Google Shape;148;p17"/>
          <p:cNvSpPr txBox="1">
            <a:spLocks noGrp="1"/>
          </p:cNvSpPr>
          <p:nvPr>
            <p:ph type="dt" idx="10"/>
          </p:nvPr>
        </p:nvSpPr>
        <p:spPr>
          <a:xfrm>
            <a:off x="7112000" y="6356351"/>
            <a:ext cx="1877976" cy="365125"/>
          </a:xfrm>
          <a:prstGeom prst="rect">
            <a:avLst/>
          </a:prstGeom>
          <a:noFill/>
          <a:ln w="127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Spring 2022</a:t>
            </a:r>
            <a:endParaRPr/>
          </a:p>
        </p:txBody>
      </p:sp>
      <p:sp>
        <p:nvSpPr>
          <p:cNvPr id="149" name="Google Shape;149;p17"/>
          <p:cNvSpPr txBox="1">
            <a:spLocks noGrp="1"/>
          </p:cNvSpPr>
          <p:nvPr>
            <p:ph type="ftr" idx="11"/>
          </p:nvPr>
        </p:nvSpPr>
        <p:spPr>
          <a:xfrm>
            <a:off x="125735" y="6356351"/>
            <a:ext cx="6986267" cy="365125"/>
          </a:xfrm>
          <a:prstGeom prst="rect">
            <a:avLst/>
          </a:prstGeom>
          <a:noFill/>
          <a:ln w="127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YUANJI.QIU | QIANWEI.QIANG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44"/>
          <p:cNvSpPr txBox="1"/>
          <p:nvPr/>
        </p:nvSpPr>
        <p:spPr>
          <a:xfrm>
            <a:off x="472272" y="1155560"/>
            <a:ext cx="33462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>
                <a:solidFill>
                  <a:srgbClr val="99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OUTLINE</a:t>
            </a:r>
            <a:endParaRPr/>
          </a:p>
        </p:txBody>
      </p:sp>
      <p:sp>
        <p:nvSpPr>
          <p:cNvPr id="440" name="Google Shape;440;p44"/>
          <p:cNvSpPr txBox="1"/>
          <p:nvPr/>
        </p:nvSpPr>
        <p:spPr>
          <a:xfrm>
            <a:off x="419850" y="1673225"/>
            <a:ext cx="7908000" cy="43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41300" algn="l" rtl="0">
              <a:lnSpc>
                <a:spcPct val="220000"/>
              </a:lnSpc>
              <a:spcBef>
                <a:spcPts val="0"/>
              </a:spcBef>
              <a:spcAft>
                <a:spcPts val="0"/>
              </a:spcAft>
              <a:buClr>
                <a:srgbClr val="BABABA"/>
              </a:buClr>
              <a:buSzPts val="1700"/>
              <a:buFont typeface="Arial"/>
              <a:buChar char="•"/>
            </a:pPr>
            <a:r>
              <a:rPr lang="en-US" sz="1700">
                <a:solidFill>
                  <a:srgbClr val="BABABA"/>
                </a:solidFill>
                <a:latin typeface="Gill Sans"/>
                <a:ea typeface="Gill Sans"/>
                <a:cs typeface="Gill Sans"/>
                <a:sym typeface="Gill Sans"/>
              </a:rPr>
              <a:t>Self-Implementation</a:t>
            </a:r>
            <a:endParaRPr sz="1700">
              <a:solidFill>
                <a:srgbClr val="BABABA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285750" marR="0" lvl="0" indent="-241300" algn="l" rtl="0">
              <a:lnSpc>
                <a:spcPct val="220000"/>
              </a:lnSpc>
              <a:spcBef>
                <a:spcPts val="0"/>
              </a:spcBef>
              <a:spcAft>
                <a:spcPts val="0"/>
              </a:spcAft>
              <a:buClr>
                <a:srgbClr val="BABABA"/>
              </a:buClr>
              <a:buSzPts val="1700"/>
              <a:buFont typeface="Arial"/>
              <a:buChar char="•"/>
            </a:pPr>
            <a:r>
              <a:rPr lang="en-US" sz="1700">
                <a:solidFill>
                  <a:srgbClr val="BABABA"/>
                </a:solidFill>
                <a:latin typeface="Gill Sans"/>
                <a:ea typeface="Gill Sans"/>
                <a:cs typeface="Gill Sans"/>
                <a:sym typeface="Gill Sans"/>
              </a:rPr>
              <a:t>Auto Complete Name / Closest name / Find Location</a:t>
            </a:r>
            <a:endParaRPr sz="700">
              <a:solidFill>
                <a:srgbClr val="BABABA"/>
              </a:solidFill>
            </a:endParaRPr>
          </a:p>
          <a:p>
            <a:pPr marL="285750" marR="0" lvl="0" indent="-241300" algn="l" rtl="0">
              <a:lnSpc>
                <a:spcPct val="220000"/>
              </a:lnSpc>
              <a:spcBef>
                <a:spcPts val="0"/>
              </a:spcBef>
              <a:spcAft>
                <a:spcPts val="0"/>
              </a:spcAft>
              <a:buClr>
                <a:srgbClr val="BABABA"/>
              </a:buClr>
              <a:buSzPts val="1700"/>
              <a:buFont typeface="Arial"/>
              <a:buChar char="•"/>
            </a:pPr>
            <a:r>
              <a:rPr lang="en-US" sz="1700">
                <a:solidFill>
                  <a:srgbClr val="BABABA"/>
                </a:solidFill>
                <a:latin typeface="Gill Sans"/>
                <a:ea typeface="Gill Sans"/>
                <a:cs typeface="Gill Sans"/>
                <a:sym typeface="Gill Sans"/>
              </a:rPr>
              <a:t>Bellman Ford Shortest Path</a:t>
            </a:r>
            <a:endParaRPr sz="1700">
              <a:solidFill>
                <a:srgbClr val="BABABA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285750" marR="0" lvl="0" indent="-241300" algn="l" rtl="0">
              <a:lnSpc>
                <a:spcPct val="220000"/>
              </a:lnSpc>
              <a:spcBef>
                <a:spcPts val="0"/>
              </a:spcBef>
              <a:spcAft>
                <a:spcPts val="0"/>
              </a:spcAft>
              <a:buClr>
                <a:srgbClr val="BABABA"/>
              </a:buClr>
              <a:buSzPts val="1700"/>
              <a:buFont typeface="Arial"/>
              <a:buChar char="•"/>
            </a:pPr>
            <a:r>
              <a:rPr lang="en-US" sz="1700">
                <a:solidFill>
                  <a:srgbClr val="BABABA"/>
                </a:solidFill>
                <a:latin typeface="Gill Sans"/>
                <a:ea typeface="Gill Sans"/>
                <a:cs typeface="Gill Sans"/>
                <a:sym typeface="Gill Sans"/>
              </a:rPr>
              <a:t>Dijsktra Shortest Path</a:t>
            </a:r>
            <a:endParaRPr sz="1700">
              <a:solidFill>
                <a:srgbClr val="BABABA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285750" marR="0" lvl="0" indent="-241300" algn="l" rtl="0">
              <a:lnSpc>
                <a:spcPct val="220000"/>
              </a:lnSpc>
              <a:spcBef>
                <a:spcPts val="0"/>
              </a:spcBef>
              <a:spcAft>
                <a:spcPts val="0"/>
              </a:spcAft>
              <a:buClr>
                <a:srgbClr val="BABABA"/>
              </a:buClr>
              <a:buSzPts val="1700"/>
              <a:buFont typeface="Gill Sans"/>
              <a:buChar char="•"/>
            </a:pPr>
            <a:r>
              <a:rPr lang="en-US" sz="1700">
                <a:solidFill>
                  <a:srgbClr val="BABABA"/>
                </a:solidFill>
                <a:latin typeface="Gill Sans"/>
                <a:ea typeface="Gill Sans"/>
                <a:cs typeface="Gill Sans"/>
                <a:sym typeface="Gill Sans"/>
              </a:rPr>
              <a:t>Cycle Detection</a:t>
            </a:r>
            <a:endParaRPr sz="1700">
              <a:solidFill>
                <a:srgbClr val="BABABA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285750" marR="0" lvl="0" indent="-241300" algn="l" rtl="0">
              <a:lnSpc>
                <a:spcPct val="2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Gill Sans"/>
              <a:buChar char="•"/>
            </a:pPr>
            <a:r>
              <a:rPr lang="en-US" sz="17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Topological Sort</a:t>
            </a:r>
            <a:endParaRPr sz="17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285750" marR="0" lvl="0" indent="-241300" algn="l" rtl="0">
              <a:lnSpc>
                <a:spcPct val="2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</a:pPr>
            <a:r>
              <a:rPr lang="en-US" sz="17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Travelling Salesman Problem</a:t>
            </a:r>
            <a:endParaRPr sz="17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285750" marR="0" lvl="0" indent="-241300" algn="l" rtl="0">
              <a:lnSpc>
                <a:spcPct val="2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Gill Sans"/>
              <a:buChar char="•"/>
            </a:pPr>
            <a:r>
              <a:rPr lang="en-US" sz="17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Find Nearby</a:t>
            </a:r>
            <a:endParaRPr sz="17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45"/>
          <p:cNvSpPr txBox="1">
            <a:spLocks noGrp="1"/>
          </p:cNvSpPr>
          <p:nvPr>
            <p:ph type="title"/>
          </p:nvPr>
        </p:nvSpPr>
        <p:spPr>
          <a:xfrm>
            <a:off x="457200" y="904497"/>
            <a:ext cx="8229600" cy="1482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cycle detection(comparison example)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topological sort(more complex result,5+dependency)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dij</a:t>
            </a:r>
            <a:r>
              <a:rPr lang="en-US" dirty="0"/>
              <a:t>-bellman comparison to each other and google map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arrow on ppt to mention something important</a:t>
            </a:r>
            <a:endParaRPr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46"/>
          <p:cNvSpPr txBox="1">
            <a:spLocks noGrp="1"/>
          </p:cNvSpPr>
          <p:nvPr>
            <p:ph type="ctrTitle"/>
          </p:nvPr>
        </p:nvSpPr>
        <p:spPr>
          <a:xfrm>
            <a:off x="565470" y="2111697"/>
            <a:ext cx="8013000" cy="21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Helvetica Neue"/>
              <a:buNone/>
            </a:pPr>
            <a:r>
              <a:rPr lang="en-US" sz="6600">
                <a:latin typeface="Helvetica Neue"/>
                <a:ea typeface="Helvetica Neue"/>
                <a:cs typeface="Helvetica Neue"/>
                <a:sym typeface="Helvetica Neue"/>
              </a:rPr>
              <a:t>Topological</a:t>
            </a:r>
            <a:endParaRPr sz="6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Helvetica Neue"/>
              <a:buNone/>
            </a:pPr>
            <a:r>
              <a:rPr lang="en-US" sz="6600">
                <a:latin typeface="Helvetica Neue"/>
                <a:ea typeface="Helvetica Neue"/>
                <a:cs typeface="Helvetica Neue"/>
                <a:sym typeface="Helvetica Neue"/>
              </a:rPr>
              <a:t>Sort</a:t>
            </a:r>
            <a:endParaRPr sz="66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53" name="Google Shape;453;p46"/>
          <p:cNvSpPr txBox="1">
            <a:spLocks noGrp="1"/>
          </p:cNvSpPr>
          <p:nvPr>
            <p:ph type="dt" idx="10"/>
          </p:nvPr>
        </p:nvSpPr>
        <p:spPr>
          <a:xfrm>
            <a:off x="7112000" y="6356351"/>
            <a:ext cx="1878000" cy="365100"/>
          </a:xfrm>
          <a:prstGeom prst="rect">
            <a:avLst/>
          </a:prstGeom>
          <a:noFill/>
          <a:ln w="127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Spring 2022</a:t>
            </a:r>
            <a:endParaRPr/>
          </a:p>
        </p:txBody>
      </p:sp>
      <p:sp>
        <p:nvSpPr>
          <p:cNvPr id="454" name="Google Shape;454;p46"/>
          <p:cNvSpPr txBox="1">
            <a:spLocks noGrp="1"/>
          </p:cNvSpPr>
          <p:nvPr>
            <p:ph type="ftr" idx="11"/>
          </p:nvPr>
        </p:nvSpPr>
        <p:spPr>
          <a:xfrm>
            <a:off x="125735" y="6356351"/>
            <a:ext cx="6986400" cy="365100"/>
          </a:xfrm>
          <a:prstGeom prst="rect">
            <a:avLst/>
          </a:prstGeom>
          <a:noFill/>
          <a:ln w="127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YUANJI.QIU | QIANWEI.QIANG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47"/>
          <p:cNvSpPr txBox="1">
            <a:spLocks noGrp="1"/>
          </p:cNvSpPr>
          <p:nvPr>
            <p:ph type="title"/>
          </p:nvPr>
        </p:nvSpPr>
        <p:spPr>
          <a:xfrm>
            <a:off x="457200" y="904494"/>
            <a:ext cx="8229600" cy="521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TOPOLOGICAL SORT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901477F-0B70-6D4B-B828-2BE1FAD937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5794" y="1331843"/>
            <a:ext cx="4781006" cy="4850296"/>
          </a:xfrm>
          <a:prstGeom prst="rect">
            <a:avLst/>
          </a:prstGeom>
        </p:spPr>
      </p:pic>
      <p:sp>
        <p:nvSpPr>
          <p:cNvPr id="4" name="Google Shape;481;p50">
            <a:extLst>
              <a:ext uri="{FF2B5EF4-FFF2-40B4-BE49-F238E27FC236}">
                <a16:creationId xmlns:a16="http://schemas.microsoft.com/office/drawing/2014/main" id="{4CB4F424-C811-7F40-A440-30148BEF9413}"/>
              </a:ext>
            </a:extLst>
          </p:cNvPr>
          <p:cNvSpPr txBox="1"/>
          <p:nvPr/>
        </p:nvSpPr>
        <p:spPr>
          <a:xfrm>
            <a:off x="457200" y="1425894"/>
            <a:ext cx="3617483" cy="5601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Why Queue ?</a:t>
            </a:r>
            <a:endParaRPr lang="en-US" dirty="0"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Breath First Search the graph</a:t>
            </a: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First in first out</a:t>
            </a: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endParaRPr lang="en-US" dirty="0"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endParaRPr lang="en-CN" dirty="0"/>
          </a:p>
          <a:p>
            <a:pPr lvl="0"/>
            <a:r>
              <a:rPr lang="en-US" sz="1800" b="1" dirty="0">
                <a:latin typeface="Gill Sans"/>
                <a:ea typeface="Gill Sans"/>
                <a:cs typeface="Gill Sans"/>
                <a:sym typeface="Gill Sans"/>
              </a:rPr>
              <a:t>Why Table ?</a:t>
            </a:r>
          </a:p>
          <a:p>
            <a:pPr marL="342900" lvl="0" indent="-342900">
              <a:buSzPts val="1800"/>
              <a:buFont typeface="Arial"/>
              <a:buChar char="•"/>
            </a:pPr>
            <a:r>
              <a:rPr lang="en-US" sz="1800" dirty="0">
                <a:latin typeface="Gill Sans"/>
                <a:ea typeface="Gill Sans"/>
                <a:cs typeface="Gill Sans"/>
                <a:sym typeface="Gill Sans"/>
              </a:rPr>
              <a:t>Find its node information quickly</a:t>
            </a:r>
          </a:p>
          <a:p>
            <a:pPr lvl="0"/>
            <a:endParaRPr lang="en-US" dirty="0"/>
          </a:p>
          <a:p>
            <a:pPr lvl="0"/>
            <a:r>
              <a:rPr lang="en-US" sz="1800" b="1" dirty="0">
                <a:latin typeface="Gill Sans"/>
                <a:ea typeface="Gill Sans"/>
                <a:cs typeface="Gill Sans"/>
                <a:sym typeface="Gill Sans"/>
              </a:rPr>
              <a:t>Optimization</a:t>
            </a:r>
          </a:p>
          <a:p>
            <a:pPr marL="342900" lvl="0" indent="-342900">
              <a:buSzPts val="1800"/>
              <a:buFont typeface="Arial"/>
              <a:buChar char="•"/>
            </a:pPr>
            <a:r>
              <a:rPr lang="en-US" sz="1800" dirty="0">
                <a:latin typeface="Gill Sans"/>
                <a:ea typeface="Gill Sans"/>
                <a:cs typeface="Gill Sans"/>
                <a:sym typeface="Gill Sans"/>
              </a:rPr>
              <a:t>Push the node into queue while doing the process</a:t>
            </a:r>
          </a:p>
          <a:p>
            <a:pPr marL="342900" lvl="0" indent="-342900">
              <a:buSzPts val="1800"/>
              <a:buFont typeface="Arial"/>
              <a:buChar char="•"/>
            </a:pPr>
            <a:r>
              <a:rPr lang="en-US" sz="1800" dirty="0">
                <a:latin typeface="Gill Sans"/>
                <a:ea typeface="Gill Sans"/>
                <a:cs typeface="Gill Sans"/>
                <a:sym typeface="Gill Sans"/>
              </a:rPr>
              <a:t>Reduce neighbor’s income is the only fact cause it to zero.</a:t>
            </a:r>
          </a:p>
          <a:p>
            <a:pPr lvl="0"/>
            <a:endParaRPr lang="en-US" sz="1800" b="1" dirty="0">
              <a:latin typeface="Gill Sans"/>
              <a:ea typeface="Gill Sans"/>
              <a:cs typeface="Gill Sans"/>
              <a:sym typeface="Gill Sans"/>
            </a:endParaRPr>
          </a:p>
          <a:p>
            <a:pPr lvl="0"/>
            <a:r>
              <a:rPr lang="en-US" sz="1800" b="1" dirty="0">
                <a:latin typeface="Gill Sans"/>
                <a:ea typeface="Gill Sans"/>
                <a:cs typeface="Gill Sans"/>
                <a:sym typeface="Gill Sans"/>
              </a:rPr>
              <a:t>Check</a:t>
            </a:r>
          </a:p>
          <a:p>
            <a:pPr marL="342900" lvl="0" indent="-342900">
              <a:buSzPts val="1800"/>
              <a:buFont typeface="Arial"/>
              <a:buChar char="•"/>
            </a:pPr>
            <a:r>
              <a:rPr lang="en-US" sz="1800" dirty="0">
                <a:latin typeface="Gill Sans"/>
                <a:ea typeface="Gill Sans"/>
                <a:cs typeface="Gill Sans"/>
                <a:sym typeface="Gill Sans"/>
              </a:rPr>
              <a:t>If the result number doesn’t match with number of nodes, there exists loop.</a:t>
            </a:r>
          </a:p>
          <a:p>
            <a:pPr lvl="0">
              <a:buSzPts val="1800"/>
            </a:pPr>
            <a:endParaRPr lang="en-US" sz="1800" b="1" dirty="0">
              <a:latin typeface="Gill Sans"/>
              <a:ea typeface="Gill Sans"/>
              <a:cs typeface="Gill Sans"/>
              <a:sym typeface="Gill Sans"/>
            </a:endParaRPr>
          </a:p>
          <a:p>
            <a:pPr lvl="0"/>
            <a:endParaRPr lang="en-US" dirty="0"/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endParaRPr dirty="0"/>
          </a:p>
        </p:txBody>
      </p:sp>
      <p:sp>
        <p:nvSpPr>
          <p:cNvPr id="5" name="Google Shape;289;p29">
            <a:extLst>
              <a:ext uri="{FF2B5EF4-FFF2-40B4-BE49-F238E27FC236}">
                <a16:creationId xmlns:a16="http://schemas.microsoft.com/office/drawing/2014/main" id="{AED41CC7-AA7C-8E4B-8379-97F782956A74}"/>
              </a:ext>
            </a:extLst>
          </p:cNvPr>
          <p:cNvSpPr txBox="1"/>
          <p:nvPr/>
        </p:nvSpPr>
        <p:spPr>
          <a:xfrm>
            <a:off x="3649287" y="6102205"/>
            <a:ext cx="184542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519E04"/>
                </a:solidFill>
                <a:latin typeface="Gill Sans"/>
                <a:ea typeface="Gill Sans"/>
                <a:cs typeface="Gill Sans"/>
                <a:sym typeface="Gill Sans"/>
              </a:rPr>
              <a:t>Optimization</a:t>
            </a:r>
            <a:endParaRPr dirty="0"/>
          </a:p>
        </p:txBody>
      </p:sp>
      <p:sp>
        <p:nvSpPr>
          <p:cNvPr id="6" name="Google Shape;290;p29">
            <a:extLst>
              <a:ext uri="{FF2B5EF4-FFF2-40B4-BE49-F238E27FC236}">
                <a16:creationId xmlns:a16="http://schemas.microsoft.com/office/drawing/2014/main" id="{50C0201A-739E-BC40-8CA0-B8BADA747137}"/>
              </a:ext>
            </a:extLst>
          </p:cNvPr>
          <p:cNvSpPr/>
          <p:nvPr/>
        </p:nvSpPr>
        <p:spPr>
          <a:xfrm rot="19165375">
            <a:off x="4912865" y="5466968"/>
            <a:ext cx="606829" cy="597885"/>
          </a:xfrm>
          <a:prstGeom prst="rightArrow">
            <a:avLst>
              <a:gd name="adj1" fmla="val 50000"/>
              <a:gd name="adj2" fmla="val 50000"/>
            </a:avLst>
          </a:prstGeom>
          <a:gradFill>
            <a:gsLst>
              <a:gs pos="0">
                <a:schemeClr val="accent1"/>
              </a:gs>
              <a:gs pos="100000">
                <a:srgbClr val="BABABA"/>
              </a:gs>
            </a:gsLst>
            <a:lin ang="16200000" scaled="0"/>
          </a:gra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47"/>
          <p:cNvSpPr txBox="1">
            <a:spLocks noGrp="1"/>
          </p:cNvSpPr>
          <p:nvPr>
            <p:ph type="title"/>
          </p:nvPr>
        </p:nvSpPr>
        <p:spPr>
          <a:xfrm>
            <a:off x="457200" y="904494"/>
            <a:ext cx="8229600" cy="521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TOPOLOGICAL SORT</a:t>
            </a:r>
            <a:endParaRPr dirty="0"/>
          </a:p>
        </p:txBody>
      </p:sp>
      <p:sp>
        <p:nvSpPr>
          <p:cNvPr id="4" name="Google Shape;481;p50">
            <a:extLst>
              <a:ext uri="{FF2B5EF4-FFF2-40B4-BE49-F238E27FC236}">
                <a16:creationId xmlns:a16="http://schemas.microsoft.com/office/drawing/2014/main" id="{4CB4F424-C811-7F40-A440-30148BEF9413}"/>
              </a:ext>
            </a:extLst>
          </p:cNvPr>
          <p:cNvSpPr txBox="1"/>
          <p:nvPr/>
        </p:nvSpPr>
        <p:spPr>
          <a:xfrm>
            <a:off x="457200" y="1425894"/>
            <a:ext cx="3617483" cy="2462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Initialization</a:t>
            </a:r>
            <a:endParaRPr lang="en-US"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Translate V and E.</a:t>
            </a:r>
          </a:p>
          <a:p>
            <a:pPr>
              <a:buSzPts val="1800"/>
            </a:pPr>
            <a:r>
              <a:rPr lang="en-US" sz="1800" b="1" dirty="0">
                <a:latin typeface="Gill Sans"/>
                <a:cs typeface="Gill Sans"/>
                <a:sym typeface="Gill Sans"/>
              </a:rPr>
              <a:t>Package</a:t>
            </a:r>
            <a:r>
              <a:rPr lang="zh-CN" altLang="en-US" sz="1800" b="1" dirty="0">
                <a:latin typeface="Gill Sans"/>
                <a:cs typeface="Gill Sans"/>
                <a:sym typeface="Gill Sans"/>
              </a:rPr>
              <a:t> </a:t>
            </a:r>
            <a:r>
              <a:rPr lang="en-US" altLang="zh-CN" sz="1800" b="1" dirty="0">
                <a:latin typeface="Gill Sans"/>
                <a:cs typeface="Gill Sans"/>
                <a:sym typeface="Gill Sans"/>
              </a:rPr>
              <a:t>(</a:t>
            </a:r>
            <a:r>
              <a:rPr lang="en-US" sz="1800" b="1" dirty="0">
                <a:latin typeface="Gill Sans"/>
                <a:cs typeface="Gill Sans"/>
              </a:rPr>
              <a:t>encapsulation</a:t>
            </a:r>
            <a:r>
              <a:rPr lang="en-US" altLang="zh-CN" sz="1800" b="1" dirty="0">
                <a:latin typeface="Gill Sans"/>
                <a:cs typeface="Gill Sans"/>
                <a:sym typeface="Gill Sans"/>
              </a:rPr>
              <a:t>)</a:t>
            </a:r>
          </a:p>
          <a:p>
            <a:pPr marL="285750" indent="-285750">
              <a:buSzPts val="1800"/>
              <a:buFont typeface="Arial" panose="020B0604020202020204" pitchFamily="34" charset="0"/>
              <a:buChar char="•"/>
            </a:pPr>
            <a:r>
              <a:rPr lang="en-US" altLang="zh-CN" sz="1800" dirty="0">
                <a:latin typeface="Gill Sans"/>
                <a:cs typeface="Gill Sans"/>
                <a:sym typeface="Gill Sans"/>
              </a:rPr>
              <a:t>Summarize things we need for each node</a:t>
            </a:r>
          </a:p>
          <a:p>
            <a:pPr>
              <a:buSzPts val="1800"/>
            </a:pPr>
            <a:endParaRPr lang="en-US" sz="1800" b="1" dirty="0">
              <a:latin typeface="Gill Sans"/>
              <a:cs typeface="Gill Sans"/>
              <a:sym typeface="Gill Sans"/>
            </a:endParaRPr>
          </a:p>
          <a:p>
            <a:pPr lvl="0">
              <a:buSzPts val="1800"/>
            </a:pPr>
            <a:endParaRPr lang="en-US" sz="1800" b="1" dirty="0">
              <a:latin typeface="Gill Sans"/>
              <a:ea typeface="Gill Sans"/>
              <a:cs typeface="Gill Sans"/>
              <a:sym typeface="Gill Sans"/>
            </a:endParaRPr>
          </a:p>
          <a:p>
            <a:pPr lvl="0"/>
            <a:endParaRPr lang="en-US" dirty="0"/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EACDACB-DCB9-964B-94F6-26A93E15E1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42" y="2930835"/>
            <a:ext cx="7991915" cy="34446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FF38438-8D19-4946-BB83-252FCEA181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425894"/>
            <a:ext cx="3390933" cy="1268934"/>
          </a:xfrm>
          <a:prstGeom prst="rect">
            <a:avLst/>
          </a:prstGeom>
        </p:spPr>
      </p:pic>
      <p:sp>
        <p:nvSpPr>
          <p:cNvPr id="9" name="Google Shape;290;p29">
            <a:extLst>
              <a:ext uri="{FF2B5EF4-FFF2-40B4-BE49-F238E27FC236}">
                <a16:creationId xmlns:a16="http://schemas.microsoft.com/office/drawing/2014/main" id="{40FF538B-9780-5341-8290-8F6973B98F4B}"/>
              </a:ext>
            </a:extLst>
          </p:cNvPr>
          <p:cNvSpPr/>
          <p:nvPr/>
        </p:nvSpPr>
        <p:spPr>
          <a:xfrm rot="19165375">
            <a:off x="3771268" y="1971467"/>
            <a:ext cx="606829" cy="597885"/>
          </a:xfrm>
          <a:prstGeom prst="rightArrow">
            <a:avLst>
              <a:gd name="adj1" fmla="val 50000"/>
              <a:gd name="adj2" fmla="val 50000"/>
            </a:avLst>
          </a:prstGeom>
          <a:gradFill>
            <a:gsLst>
              <a:gs pos="0">
                <a:schemeClr val="accent1"/>
              </a:gs>
              <a:gs pos="100000">
                <a:srgbClr val="BABABA"/>
              </a:gs>
            </a:gsLst>
            <a:lin ang="16200000" scaled="0"/>
          </a:gra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711772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2C5454-F8F0-FD48-80EC-6829162DD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TOPOLOGICAL SORT QWQ</a:t>
            </a:r>
            <a:endParaRPr lang="en-CN" dirty="0"/>
          </a:p>
        </p:txBody>
      </p:sp>
      <p:sp>
        <p:nvSpPr>
          <p:cNvPr id="3" name="Google Shape;372;p38">
            <a:extLst>
              <a:ext uri="{FF2B5EF4-FFF2-40B4-BE49-F238E27FC236}">
                <a16:creationId xmlns:a16="http://schemas.microsoft.com/office/drawing/2014/main" id="{6B363453-0B15-DA41-A169-4D842DB25A93}"/>
              </a:ext>
            </a:extLst>
          </p:cNvPr>
          <p:cNvSpPr txBox="1"/>
          <p:nvPr/>
        </p:nvSpPr>
        <p:spPr>
          <a:xfrm>
            <a:off x="523702" y="1505303"/>
            <a:ext cx="497101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Here are some results for Topological Sort.</a:t>
            </a:r>
            <a:endParaRPr dirty="0"/>
          </a:p>
        </p:txBody>
      </p:sp>
      <p:sp>
        <p:nvSpPr>
          <p:cNvPr id="4" name="Google Shape;373;p38">
            <a:extLst>
              <a:ext uri="{FF2B5EF4-FFF2-40B4-BE49-F238E27FC236}">
                <a16:creationId xmlns:a16="http://schemas.microsoft.com/office/drawing/2014/main" id="{3660C0B2-4BF8-9E44-8315-F2E6440BEFB5}"/>
              </a:ext>
            </a:extLst>
          </p:cNvPr>
          <p:cNvSpPr txBox="1"/>
          <p:nvPr/>
        </p:nvSpPr>
        <p:spPr>
          <a:xfrm>
            <a:off x="5529452" y="1536080"/>
            <a:ext cx="2542206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990000"/>
                </a:solidFill>
                <a:latin typeface="Gill Sans"/>
                <a:ea typeface="Gill Sans"/>
                <a:cs typeface="Gill Sans"/>
                <a:sym typeface="Gill Sans"/>
              </a:rPr>
              <a:t>Time: O(VE)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38481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48"/>
          <p:cNvSpPr txBox="1"/>
          <p:nvPr/>
        </p:nvSpPr>
        <p:spPr>
          <a:xfrm>
            <a:off x="472272" y="1155560"/>
            <a:ext cx="33462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>
                <a:solidFill>
                  <a:srgbClr val="99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OUTLINE</a:t>
            </a:r>
            <a:endParaRPr/>
          </a:p>
        </p:txBody>
      </p:sp>
      <p:sp>
        <p:nvSpPr>
          <p:cNvPr id="467" name="Google Shape;467;p48"/>
          <p:cNvSpPr txBox="1"/>
          <p:nvPr/>
        </p:nvSpPr>
        <p:spPr>
          <a:xfrm>
            <a:off x="419850" y="1673225"/>
            <a:ext cx="7908000" cy="49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41300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rgbClr val="BABABA"/>
              </a:buClr>
              <a:buSzPts val="1700"/>
              <a:buFont typeface="Arial"/>
              <a:buChar char="•"/>
            </a:pPr>
            <a:r>
              <a:rPr lang="en-US" sz="1700">
                <a:solidFill>
                  <a:srgbClr val="BABABA"/>
                </a:solidFill>
                <a:latin typeface="Gill Sans"/>
                <a:ea typeface="Gill Sans"/>
                <a:cs typeface="Gill Sans"/>
                <a:sym typeface="Gill Sans"/>
              </a:rPr>
              <a:t>Self-Implementation</a:t>
            </a:r>
            <a:endParaRPr sz="1700">
              <a:solidFill>
                <a:srgbClr val="BABABA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285750" marR="0" lvl="0" indent="-241300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rgbClr val="BABABA"/>
              </a:buClr>
              <a:buSzPts val="1700"/>
              <a:buFont typeface="Arial"/>
              <a:buChar char="•"/>
            </a:pPr>
            <a:r>
              <a:rPr lang="en-US" sz="1700">
                <a:solidFill>
                  <a:srgbClr val="BABABA"/>
                </a:solidFill>
                <a:latin typeface="Gill Sans"/>
                <a:ea typeface="Gill Sans"/>
                <a:cs typeface="Gill Sans"/>
                <a:sym typeface="Gill Sans"/>
              </a:rPr>
              <a:t>Auto Complete Name / Closest name / Find Location</a:t>
            </a:r>
            <a:endParaRPr sz="700">
              <a:solidFill>
                <a:srgbClr val="BABABA"/>
              </a:solidFill>
            </a:endParaRPr>
          </a:p>
          <a:p>
            <a:pPr marL="285750" marR="0" lvl="0" indent="-241300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rgbClr val="BABABA"/>
              </a:buClr>
              <a:buSzPts val="1700"/>
              <a:buFont typeface="Arial"/>
              <a:buChar char="•"/>
            </a:pPr>
            <a:r>
              <a:rPr lang="en-US" sz="1700">
                <a:solidFill>
                  <a:srgbClr val="BABABA"/>
                </a:solidFill>
                <a:latin typeface="Gill Sans"/>
                <a:ea typeface="Gill Sans"/>
                <a:cs typeface="Gill Sans"/>
                <a:sym typeface="Gill Sans"/>
              </a:rPr>
              <a:t>Bellman Ford Shortest Path</a:t>
            </a:r>
            <a:endParaRPr sz="1700">
              <a:solidFill>
                <a:srgbClr val="BABABA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285750" marR="0" lvl="0" indent="-241300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rgbClr val="BABABA"/>
              </a:buClr>
              <a:buSzPts val="1700"/>
              <a:buFont typeface="Arial"/>
              <a:buChar char="•"/>
            </a:pPr>
            <a:r>
              <a:rPr lang="en-US" sz="1700">
                <a:solidFill>
                  <a:srgbClr val="BABABA"/>
                </a:solidFill>
                <a:latin typeface="Gill Sans"/>
                <a:ea typeface="Gill Sans"/>
                <a:cs typeface="Gill Sans"/>
                <a:sym typeface="Gill Sans"/>
              </a:rPr>
              <a:t>Dijsktra Shortest Path</a:t>
            </a:r>
            <a:endParaRPr sz="1700">
              <a:solidFill>
                <a:srgbClr val="BABABA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285750" marR="0" lvl="0" indent="-241300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rgbClr val="BABABA"/>
              </a:buClr>
              <a:buSzPts val="1700"/>
              <a:buFont typeface="Gill Sans"/>
              <a:buChar char="•"/>
            </a:pPr>
            <a:r>
              <a:rPr lang="en-US" sz="1700">
                <a:solidFill>
                  <a:srgbClr val="BABABA"/>
                </a:solidFill>
                <a:latin typeface="Gill Sans"/>
                <a:ea typeface="Gill Sans"/>
                <a:cs typeface="Gill Sans"/>
                <a:sym typeface="Gill Sans"/>
              </a:rPr>
              <a:t>Cycle Detection</a:t>
            </a:r>
            <a:endParaRPr sz="1700">
              <a:solidFill>
                <a:srgbClr val="BABABA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285750" marR="0" lvl="0" indent="-241300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rgbClr val="BABABA"/>
              </a:buClr>
              <a:buSzPts val="1700"/>
              <a:buFont typeface="Gill Sans"/>
              <a:buChar char="•"/>
            </a:pPr>
            <a:r>
              <a:rPr lang="en-US" sz="1700">
                <a:solidFill>
                  <a:srgbClr val="BABABA"/>
                </a:solidFill>
                <a:latin typeface="Gill Sans"/>
                <a:ea typeface="Gill Sans"/>
                <a:cs typeface="Gill Sans"/>
                <a:sym typeface="Gill Sans"/>
              </a:rPr>
              <a:t>Topological Sort</a:t>
            </a:r>
            <a:endParaRPr sz="1700">
              <a:solidFill>
                <a:srgbClr val="BABABA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285750" marR="0" lvl="0" indent="-241300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</a:pPr>
            <a:r>
              <a:rPr lang="en-US" sz="17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Travelling Salesman Problem</a:t>
            </a:r>
            <a:endParaRPr sz="17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285750" marR="0" lvl="0" indent="-241300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Gill Sans"/>
              <a:buChar char="•"/>
            </a:pPr>
            <a:r>
              <a:rPr lang="en-US" sz="17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Find Nearby</a:t>
            </a:r>
            <a:endParaRPr sz="17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49"/>
          <p:cNvSpPr txBox="1">
            <a:spLocks noGrp="1"/>
          </p:cNvSpPr>
          <p:nvPr>
            <p:ph type="ctrTitle"/>
          </p:nvPr>
        </p:nvSpPr>
        <p:spPr>
          <a:xfrm>
            <a:off x="565470" y="2111697"/>
            <a:ext cx="8013060" cy="2141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Helvetica Neue"/>
              <a:buNone/>
            </a:pPr>
            <a:r>
              <a:rPr lang="en-US" sz="6600">
                <a:latin typeface="Helvetica Neue"/>
                <a:ea typeface="Helvetica Neue"/>
                <a:cs typeface="Helvetica Neue"/>
                <a:sym typeface="Helvetica Neue"/>
              </a:rPr>
              <a:t>TRAVELLING</a:t>
            </a:r>
            <a:br>
              <a:rPr lang="en-US" sz="6600"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6600">
                <a:latin typeface="Helvetica Neue"/>
                <a:ea typeface="Helvetica Neue"/>
                <a:cs typeface="Helvetica Neue"/>
                <a:sym typeface="Helvetica Neue"/>
              </a:rPr>
              <a:t>SALESMAN</a:t>
            </a:r>
            <a:endParaRPr sz="6600"/>
          </a:p>
        </p:txBody>
      </p:sp>
      <p:sp>
        <p:nvSpPr>
          <p:cNvPr id="474" name="Google Shape;474;p49"/>
          <p:cNvSpPr txBox="1">
            <a:spLocks noGrp="1"/>
          </p:cNvSpPr>
          <p:nvPr>
            <p:ph type="dt" idx="10"/>
          </p:nvPr>
        </p:nvSpPr>
        <p:spPr>
          <a:xfrm>
            <a:off x="7112000" y="6356351"/>
            <a:ext cx="1877976" cy="365125"/>
          </a:xfrm>
          <a:prstGeom prst="rect">
            <a:avLst/>
          </a:prstGeom>
          <a:noFill/>
          <a:ln w="127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Spring 2022</a:t>
            </a:r>
            <a:endParaRPr/>
          </a:p>
        </p:txBody>
      </p:sp>
      <p:sp>
        <p:nvSpPr>
          <p:cNvPr id="475" name="Google Shape;475;p49"/>
          <p:cNvSpPr txBox="1">
            <a:spLocks noGrp="1"/>
          </p:cNvSpPr>
          <p:nvPr>
            <p:ph type="ftr" idx="11"/>
          </p:nvPr>
        </p:nvSpPr>
        <p:spPr>
          <a:xfrm>
            <a:off x="125735" y="6356351"/>
            <a:ext cx="6986267" cy="365125"/>
          </a:xfrm>
          <a:prstGeom prst="rect">
            <a:avLst/>
          </a:prstGeom>
          <a:noFill/>
          <a:ln w="127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YUANJI.QIU | QIANWEI.QIANG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50"/>
          <p:cNvSpPr txBox="1">
            <a:spLocks noGrp="1"/>
          </p:cNvSpPr>
          <p:nvPr>
            <p:ph type="title"/>
          </p:nvPr>
        </p:nvSpPr>
        <p:spPr>
          <a:xfrm>
            <a:off x="457200" y="904494"/>
            <a:ext cx="8229600" cy="5213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ts val="2400"/>
              <a:buFont typeface="Helvetica Neue"/>
              <a:buNone/>
            </a:pPr>
            <a:r>
              <a:rPr lang="en-US"/>
              <a:t>TRAVELLING SALESMAN</a:t>
            </a:r>
            <a:endParaRPr/>
          </a:p>
        </p:txBody>
      </p:sp>
      <p:sp>
        <p:nvSpPr>
          <p:cNvPr id="481" name="Google Shape;481;p50"/>
          <p:cNvSpPr txBox="1"/>
          <p:nvPr/>
        </p:nvSpPr>
        <p:spPr>
          <a:xfrm>
            <a:off x="556952" y="1425864"/>
            <a:ext cx="6758247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Method 1: Brute Force Algorithm</a:t>
            </a:r>
            <a:endParaRPr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Permutate all the nodes</a:t>
            </a:r>
            <a:endParaRPr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Calculate the shortest distance</a:t>
            </a:r>
            <a:endParaRPr/>
          </a:p>
        </p:txBody>
      </p:sp>
      <p:pic>
        <p:nvPicPr>
          <p:cNvPr id="482" name="Google Shape;482;p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79696" y="1353312"/>
            <a:ext cx="4007104" cy="4828032"/>
          </a:xfrm>
          <a:prstGeom prst="rect">
            <a:avLst/>
          </a:prstGeom>
          <a:noFill/>
          <a:ln>
            <a:noFill/>
          </a:ln>
        </p:spPr>
      </p:pic>
      <p:pic>
        <p:nvPicPr>
          <p:cNvPr id="483" name="Google Shape;483;p5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56952" y="3987086"/>
            <a:ext cx="3865372" cy="874119"/>
          </a:xfrm>
          <a:prstGeom prst="rect">
            <a:avLst/>
          </a:prstGeom>
          <a:noFill/>
          <a:ln>
            <a:noFill/>
          </a:ln>
        </p:spPr>
      </p:pic>
      <p:sp>
        <p:nvSpPr>
          <p:cNvPr id="484" name="Google Shape;484;p50"/>
          <p:cNvSpPr txBox="1"/>
          <p:nvPr/>
        </p:nvSpPr>
        <p:spPr>
          <a:xfrm>
            <a:off x="556952" y="2429476"/>
            <a:ext cx="4222496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C++ Template</a:t>
            </a:r>
            <a:endParaRPr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Use vector as its container</a:t>
            </a:r>
            <a:endParaRPr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Object will be modified and restore at the end</a:t>
            </a:r>
            <a:endParaRPr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Much faster</a:t>
            </a:r>
            <a:endParaRPr/>
          </a:p>
        </p:txBody>
      </p:sp>
      <p:sp>
        <p:nvSpPr>
          <p:cNvPr id="485" name="Google Shape;485;p50"/>
          <p:cNvSpPr txBox="1"/>
          <p:nvPr/>
        </p:nvSpPr>
        <p:spPr>
          <a:xfrm>
            <a:off x="556952" y="4941487"/>
            <a:ext cx="4222496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Main Steps</a:t>
            </a:r>
            <a:endParaRPr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Extract the first item as start point</a:t>
            </a:r>
            <a:endParaRPr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Calculate all the shortest distance</a:t>
            </a:r>
            <a:endParaRPr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Stop distance calculation when result exceeded the minimum one.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51"/>
          <p:cNvSpPr txBox="1">
            <a:spLocks noGrp="1"/>
          </p:cNvSpPr>
          <p:nvPr>
            <p:ph type="title"/>
          </p:nvPr>
        </p:nvSpPr>
        <p:spPr>
          <a:xfrm>
            <a:off x="457200" y="904494"/>
            <a:ext cx="8229600" cy="5213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ts val="2400"/>
              <a:buFont typeface="Helvetica Neue"/>
              <a:buNone/>
            </a:pPr>
            <a:r>
              <a:rPr lang="en-US"/>
              <a:t>TRAVELLING SALESMAN </a:t>
            </a:r>
            <a:endParaRPr/>
          </a:p>
        </p:txBody>
      </p:sp>
      <p:sp>
        <p:nvSpPr>
          <p:cNvPr id="491" name="Google Shape;491;p51"/>
          <p:cNvSpPr txBox="1"/>
          <p:nvPr/>
        </p:nvSpPr>
        <p:spPr>
          <a:xfrm>
            <a:off x="523702" y="1505303"/>
            <a:ext cx="404829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Here are some results for Brute Force. </a:t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92" name="Google Shape;492;p51"/>
          <p:cNvSpPr txBox="1"/>
          <p:nvPr/>
        </p:nvSpPr>
        <p:spPr>
          <a:xfrm>
            <a:off x="5529452" y="1536080"/>
            <a:ext cx="181402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990000"/>
                </a:solidFill>
                <a:latin typeface="Gill Sans"/>
                <a:ea typeface="Gill Sans"/>
                <a:cs typeface="Gill Sans"/>
                <a:sym typeface="Gill Sans"/>
              </a:rPr>
              <a:t>Time: O(n!)</a:t>
            </a:r>
            <a:endParaRPr sz="1400">
              <a:solidFill>
                <a:srgbClr val="99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493" name="Google Shape;493;p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3702" y="2434182"/>
            <a:ext cx="3625850" cy="85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4" name="Google Shape;494;p5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23702" y="3429000"/>
            <a:ext cx="3726545" cy="2783264"/>
          </a:xfrm>
          <a:prstGeom prst="rect">
            <a:avLst/>
          </a:prstGeom>
          <a:noFill/>
          <a:ln>
            <a:noFill/>
          </a:ln>
        </p:spPr>
      </p:pic>
      <p:sp>
        <p:nvSpPr>
          <p:cNvPr id="495" name="Google Shape;495;p51"/>
          <p:cNvSpPr txBox="1"/>
          <p:nvPr/>
        </p:nvSpPr>
        <p:spPr>
          <a:xfrm>
            <a:off x="523701" y="1954074"/>
            <a:ext cx="3726545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Number of nodes: 8</a:t>
            </a:r>
            <a:endParaRPr sz="16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  <p:sp>
        <p:nvSpPr>
          <p:cNvPr id="496" name="Google Shape;496;p51"/>
          <p:cNvSpPr txBox="1"/>
          <p:nvPr/>
        </p:nvSpPr>
        <p:spPr>
          <a:xfrm>
            <a:off x="4997449" y="1952774"/>
            <a:ext cx="3085193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Number of nodes: 9</a:t>
            </a:r>
            <a:endParaRPr sz="16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  <p:pic>
        <p:nvPicPr>
          <p:cNvPr id="497" name="Google Shape;497;p5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675996" y="2434181"/>
            <a:ext cx="3728101" cy="850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98" name="Google Shape;498;p5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675996" y="3427936"/>
            <a:ext cx="3726547" cy="27832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" name="Google Shape;155;p18"/>
          <p:cNvGrpSpPr/>
          <p:nvPr/>
        </p:nvGrpSpPr>
        <p:grpSpPr>
          <a:xfrm>
            <a:off x="1750970" y="2470707"/>
            <a:ext cx="5797899" cy="3064747"/>
            <a:chOff x="1185705" y="2080009"/>
            <a:chExt cx="5797899" cy="3064747"/>
          </a:xfrm>
        </p:grpSpPr>
        <p:sp>
          <p:nvSpPr>
            <p:cNvPr id="156" name="Google Shape;156;p18"/>
            <p:cNvSpPr/>
            <p:nvPr/>
          </p:nvSpPr>
          <p:spPr>
            <a:xfrm>
              <a:off x="1185705" y="2080009"/>
              <a:ext cx="2110154" cy="3064747"/>
            </a:xfrm>
            <a:prstGeom prst="rect">
              <a:avLst/>
            </a:prstGeom>
            <a:gradFill>
              <a:gsLst>
                <a:gs pos="0">
                  <a:srgbClr val="BABABA"/>
                </a:gs>
                <a:gs pos="35000">
                  <a:srgbClr val="CFCFCF"/>
                </a:gs>
                <a:gs pos="100000">
                  <a:srgbClr val="EDEDED"/>
                </a:gs>
              </a:gsLst>
              <a:lin ang="16200000" scaled="0"/>
            </a:gra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57" name="Google Shape;157;p18"/>
            <p:cNvSpPr/>
            <p:nvPr/>
          </p:nvSpPr>
          <p:spPr>
            <a:xfrm>
              <a:off x="4431323" y="2080009"/>
              <a:ext cx="2552281" cy="3064747"/>
            </a:xfrm>
            <a:prstGeom prst="rect">
              <a:avLst/>
            </a:prstGeom>
            <a:gradFill>
              <a:gsLst>
                <a:gs pos="0">
                  <a:srgbClr val="E8E8E8"/>
                </a:gs>
                <a:gs pos="35000">
                  <a:srgbClr val="EEEEEE"/>
                </a:gs>
                <a:gs pos="100000">
                  <a:srgbClr val="F8F8F8"/>
                </a:gs>
              </a:gsLst>
              <a:lin ang="16200000" scaled="0"/>
            </a:gradFill>
            <a:ln w="9525" cap="flat" cmpd="sng">
              <a:solidFill>
                <a:srgbClr val="C9C9C9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58" name="Google Shape;158;p18"/>
            <p:cNvSpPr txBox="1"/>
            <p:nvPr/>
          </p:nvSpPr>
          <p:spPr>
            <a:xfrm>
              <a:off x="1185705" y="2180492"/>
              <a:ext cx="2110154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dk1"/>
                  </a:solidFill>
                  <a:latin typeface="Courier"/>
                  <a:ea typeface="Courier"/>
                  <a:cs typeface="Courier"/>
                  <a:sym typeface="Courier"/>
                </a:rPr>
                <a:t>&lt;Location Name 1&gt;</a:t>
              </a:r>
              <a:endParaRPr/>
            </a:p>
          </p:txBody>
        </p:sp>
        <p:sp>
          <p:nvSpPr>
            <p:cNvPr id="159" name="Google Shape;159;p18"/>
            <p:cNvSpPr txBox="1"/>
            <p:nvPr/>
          </p:nvSpPr>
          <p:spPr>
            <a:xfrm>
              <a:off x="1185705" y="2831177"/>
              <a:ext cx="2110154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dk1"/>
                  </a:solidFill>
                  <a:latin typeface="Courier"/>
                  <a:ea typeface="Courier"/>
                  <a:cs typeface="Courier"/>
                  <a:sym typeface="Courier"/>
                </a:rPr>
                <a:t>&lt;Location Name 2&gt;</a:t>
              </a:r>
              <a:endParaRPr/>
            </a:p>
          </p:txBody>
        </p:sp>
        <p:sp>
          <p:nvSpPr>
            <p:cNvPr id="160" name="Google Shape;160;p18"/>
            <p:cNvSpPr txBox="1"/>
            <p:nvPr/>
          </p:nvSpPr>
          <p:spPr>
            <a:xfrm>
              <a:off x="1185705" y="3567273"/>
              <a:ext cx="2110154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dk1"/>
                  </a:solidFill>
                  <a:latin typeface="Courier"/>
                  <a:ea typeface="Courier"/>
                  <a:cs typeface="Courier"/>
                  <a:sym typeface="Courier"/>
                </a:rPr>
                <a:t>&lt;…&gt;</a:t>
              </a:r>
              <a:endParaRPr/>
            </a:p>
          </p:txBody>
        </p:sp>
        <p:sp>
          <p:nvSpPr>
            <p:cNvPr id="161" name="Google Shape;161;p18"/>
            <p:cNvSpPr txBox="1"/>
            <p:nvPr/>
          </p:nvSpPr>
          <p:spPr>
            <a:xfrm>
              <a:off x="1185705" y="4408768"/>
              <a:ext cx="2110154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dk1"/>
                  </a:solidFill>
                  <a:latin typeface="Courier"/>
                  <a:ea typeface="Courier"/>
                  <a:cs typeface="Courier"/>
                  <a:sym typeface="Courier"/>
                </a:rPr>
                <a:t>&lt;Location Name n&gt;</a:t>
              </a:r>
              <a:endParaRPr/>
            </a:p>
          </p:txBody>
        </p:sp>
        <p:sp>
          <p:nvSpPr>
            <p:cNvPr id="162" name="Google Shape;162;p18"/>
            <p:cNvSpPr txBox="1"/>
            <p:nvPr/>
          </p:nvSpPr>
          <p:spPr>
            <a:xfrm>
              <a:off x="4652386" y="2180491"/>
              <a:ext cx="2110154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dk1"/>
                  </a:solidFill>
                  <a:latin typeface="Courier"/>
                  <a:ea typeface="Courier"/>
                  <a:cs typeface="Courier"/>
                  <a:sym typeface="Courier"/>
                </a:rPr>
                <a:t>&lt;Node Info 1&gt;</a:t>
              </a:r>
              <a:endParaRPr/>
            </a:p>
          </p:txBody>
        </p:sp>
        <p:sp>
          <p:nvSpPr>
            <p:cNvPr id="163" name="Google Shape;163;p18"/>
            <p:cNvSpPr txBox="1"/>
            <p:nvPr/>
          </p:nvSpPr>
          <p:spPr>
            <a:xfrm>
              <a:off x="4652386" y="2831177"/>
              <a:ext cx="2110154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dk1"/>
                  </a:solidFill>
                  <a:latin typeface="Courier"/>
                  <a:ea typeface="Courier"/>
                  <a:cs typeface="Courier"/>
                  <a:sym typeface="Courier"/>
                </a:rPr>
                <a:t>&lt;Node Info 2&gt;</a:t>
              </a:r>
              <a:endParaRPr/>
            </a:p>
          </p:txBody>
        </p:sp>
        <p:sp>
          <p:nvSpPr>
            <p:cNvPr id="164" name="Google Shape;164;p18"/>
            <p:cNvSpPr txBox="1"/>
            <p:nvPr/>
          </p:nvSpPr>
          <p:spPr>
            <a:xfrm>
              <a:off x="4652386" y="4408768"/>
              <a:ext cx="2110154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dk1"/>
                  </a:solidFill>
                  <a:latin typeface="Courier"/>
                  <a:ea typeface="Courier"/>
                  <a:cs typeface="Courier"/>
                  <a:sym typeface="Courier"/>
                </a:rPr>
                <a:t>&lt;Node Info n&gt;</a:t>
              </a:r>
              <a:endParaRPr/>
            </a:p>
          </p:txBody>
        </p:sp>
        <p:sp>
          <p:nvSpPr>
            <p:cNvPr id="165" name="Google Shape;165;p18"/>
            <p:cNvSpPr txBox="1"/>
            <p:nvPr/>
          </p:nvSpPr>
          <p:spPr>
            <a:xfrm>
              <a:off x="4652386" y="3565158"/>
              <a:ext cx="2110154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dk1"/>
                  </a:solidFill>
                  <a:latin typeface="Courier"/>
                  <a:ea typeface="Courier"/>
                  <a:cs typeface="Courier"/>
                  <a:sym typeface="Courier"/>
                </a:rPr>
                <a:t>&lt;…&gt;</a:t>
              </a:r>
              <a:endParaRPr/>
            </a:p>
          </p:txBody>
        </p:sp>
        <p:cxnSp>
          <p:nvCxnSpPr>
            <p:cNvPr id="166" name="Google Shape;166;p18"/>
            <p:cNvCxnSpPr/>
            <p:nvPr/>
          </p:nvCxnSpPr>
          <p:spPr>
            <a:xfrm>
              <a:off x="3295859" y="2334379"/>
              <a:ext cx="1135464" cy="650686"/>
            </a:xfrm>
            <a:prstGeom prst="curvedConnector3">
              <a:avLst>
                <a:gd name="adj1" fmla="val 50000"/>
              </a:avLst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triangle" w="med" len="med"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</p:cxnSp>
        <p:cxnSp>
          <p:nvCxnSpPr>
            <p:cNvPr id="167" name="Google Shape;167;p18"/>
            <p:cNvCxnSpPr/>
            <p:nvPr/>
          </p:nvCxnSpPr>
          <p:spPr>
            <a:xfrm rot="-5400000" flipH="1">
              <a:off x="3071591" y="3209332"/>
              <a:ext cx="1583998" cy="1135463"/>
            </a:xfrm>
            <a:prstGeom prst="curvedConnector3">
              <a:avLst>
                <a:gd name="adj1" fmla="val 50000"/>
              </a:avLst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triangle" w="med" len="med"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</p:cxnSp>
        <p:cxnSp>
          <p:nvCxnSpPr>
            <p:cNvPr id="168" name="Google Shape;168;p18"/>
            <p:cNvCxnSpPr/>
            <p:nvPr/>
          </p:nvCxnSpPr>
          <p:spPr>
            <a:xfrm rot="-5400000">
              <a:off x="2749452" y="2880786"/>
              <a:ext cx="2228277" cy="1135464"/>
            </a:xfrm>
            <a:prstGeom prst="curvedConnector3">
              <a:avLst>
                <a:gd name="adj1" fmla="val 50000"/>
              </a:avLst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triangle" w="med" len="med"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</p:cxnSp>
      </p:grpSp>
      <p:sp>
        <p:nvSpPr>
          <p:cNvPr id="169" name="Google Shape;169;p18"/>
          <p:cNvSpPr txBox="1"/>
          <p:nvPr/>
        </p:nvSpPr>
        <p:spPr>
          <a:xfrm>
            <a:off x="739832" y="1322546"/>
            <a:ext cx="6809037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Given names, find their location information.</a:t>
            </a:r>
            <a:endParaRPr/>
          </a:p>
        </p:txBody>
      </p:sp>
      <p:sp>
        <p:nvSpPr>
          <p:cNvPr id="170" name="Google Shape;170;p18"/>
          <p:cNvSpPr txBox="1"/>
          <p:nvPr/>
        </p:nvSpPr>
        <p:spPr>
          <a:xfrm>
            <a:off x="4779818" y="1839766"/>
            <a:ext cx="285126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990000"/>
                </a:solidFill>
                <a:latin typeface="Gill Sans"/>
                <a:ea typeface="Gill Sans"/>
                <a:cs typeface="Gill Sans"/>
                <a:sym typeface="Gill Sans"/>
              </a:rPr>
              <a:t>Using Binary Search !!!</a:t>
            </a:r>
            <a:endParaRPr/>
          </a:p>
        </p:txBody>
      </p:sp>
      <p:sp>
        <p:nvSpPr>
          <p:cNvPr id="171" name="Google Shape;171;p18"/>
          <p:cNvSpPr txBox="1"/>
          <p:nvPr/>
        </p:nvSpPr>
        <p:spPr>
          <a:xfrm>
            <a:off x="7107383" y="1741203"/>
            <a:ext cx="155448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990000"/>
                </a:solidFill>
                <a:latin typeface="Gill Sans"/>
                <a:ea typeface="Gill Sans"/>
                <a:cs typeface="Gill Sans"/>
                <a:sym typeface="Gill Sans"/>
              </a:rPr>
              <a:t>Time: O(logn)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990000"/>
                </a:solidFill>
                <a:latin typeface="Gill Sans"/>
                <a:ea typeface="Gill Sans"/>
                <a:cs typeface="Gill Sans"/>
                <a:sym typeface="Gill Sans"/>
              </a:rPr>
              <a:t>Space: O(n)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50"/>
          <p:cNvSpPr txBox="1">
            <a:spLocks noGrp="1"/>
          </p:cNvSpPr>
          <p:nvPr>
            <p:ph type="title"/>
          </p:nvPr>
        </p:nvSpPr>
        <p:spPr>
          <a:xfrm>
            <a:off x="457200" y="904494"/>
            <a:ext cx="8229600" cy="5213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ts val="2400"/>
              <a:buFont typeface="Helvetica Neue"/>
              <a:buNone/>
            </a:pPr>
            <a:r>
              <a:rPr lang="en-US" dirty="0"/>
              <a:t>TRAVELLING SALESMAN</a:t>
            </a:r>
            <a:endParaRPr dirty="0"/>
          </a:p>
        </p:txBody>
      </p:sp>
      <p:sp>
        <p:nvSpPr>
          <p:cNvPr id="481" name="Google Shape;481;p50"/>
          <p:cNvSpPr txBox="1"/>
          <p:nvPr/>
        </p:nvSpPr>
        <p:spPr>
          <a:xfrm>
            <a:off x="556952" y="1425864"/>
            <a:ext cx="6758247" cy="1477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Method 2: Back Tracking + DP </a:t>
            </a:r>
            <a:endParaRPr lang="en-US" dirty="0"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Permutate all the nodes</a:t>
            </a: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dirty="0">
                <a:solidFill>
                  <a:schemeClr val="dk1"/>
                </a:solidFill>
                <a:latin typeface="Gill Sans"/>
                <a:cs typeface="Gill Sans"/>
                <a:sym typeface="Gill Sans"/>
              </a:rPr>
              <a:t>Store the distance of previous path</a:t>
            </a: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dirty="0">
                <a:solidFill>
                  <a:schemeClr val="dk1"/>
                </a:solidFill>
                <a:latin typeface="Gill Sans"/>
                <a:cs typeface="Gill Sans"/>
                <a:sym typeface="Gill Sans"/>
              </a:rPr>
              <a:t>Store all distance from end to end</a:t>
            </a:r>
            <a:endParaRPr lang="en-US" dirty="0"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Calculate the shortest distance</a:t>
            </a:r>
            <a:endParaRPr dirty="0"/>
          </a:p>
        </p:txBody>
      </p:sp>
      <p:sp>
        <p:nvSpPr>
          <p:cNvPr id="485" name="Google Shape;485;p50"/>
          <p:cNvSpPr txBox="1"/>
          <p:nvPr/>
        </p:nvSpPr>
        <p:spPr>
          <a:xfrm>
            <a:off x="556952" y="3059523"/>
            <a:ext cx="3919355" cy="1754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Our Permutation Template</a:t>
            </a:r>
            <a:endParaRPr dirty="0"/>
          </a:p>
          <a:p>
            <a:pPr marL="342900" lvl="0" indent="-342900"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dirty="0"/>
              <a:t>When not reach the end, move the pivot (aka. cs ) to the next. </a:t>
            </a:r>
            <a:endParaRPr sz="1800" dirty="0"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dirty="0">
                <a:solidFill>
                  <a:schemeClr val="dk1"/>
                </a:solidFill>
                <a:latin typeface="Gill Sans"/>
                <a:cs typeface="Gill Sans"/>
                <a:sym typeface="Gill Sans"/>
              </a:rPr>
              <a:t>Swap the element you choose with the pivot one.</a:t>
            </a:r>
            <a:endParaRPr lang="en-US" dirty="0"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dirty="0">
                <a:solidFill>
                  <a:schemeClr val="dk1"/>
                </a:solidFill>
                <a:latin typeface="Gill Sans"/>
                <a:cs typeface="Gill Sans"/>
                <a:sym typeface="Gill Sans"/>
              </a:rPr>
              <a:t>When reach the end, do something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6CDEBB-63B3-9940-83F1-5B829D2535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2262080"/>
            <a:ext cx="4532060" cy="2328235"/>
          </a:xfrm>
          <a:prstGeom prst="rect">
            <a:avLst/>
          </a:prstGeom>
        </p:spPr>
      </p:pic>
      <p:sp>
        <p:nvSpPr>
          <p:cNvPr id="10" name="Google Shape;353;p36">
            <a:extLst>
              <a:ext uri="{FF2B5EF4-FFF2-40B4-BE49-F238E27FC236}">
                <a16:creationId xmlns:a16="http://schemas.microsoft.com/office/drawing/2014/main" id="{19C3CC53-0805-4046-9B02-2697FED2F9FE}"/>
              </a:ext>
            </a:extLst>
          </p:cNvPr>
          <p:cNvSpPr/>
          <p:nvPr/>
        </p:nvSpPr>
        <p:spPr>
          <a:xfrm rot="5400000">
            <a:off x="4912253" y="1503351"/>
            <a:ext cx="606829" cy="597885"/>
          </a:xfrm>
          <a:prstGeom prst="rightArrow">
            <a:avLst>
              <a:gd name="adj1" fmla="val 50000"/>
              <a:gd name="adj2" fmla="val 50000"/>
            </a:avLst>
          </a:prstGeom>
          <a:gradFill>
            <a:gsLst>
              <a:gs pos="0">
                <a:schemeClr val="accent1"/>
              </a:gs>
              <a:gs pos="100000">
                <a:srgbClr val="BABABA"/>
              </a:gs>
            </a:gsLst>
            <a:lin ang="16200000" scaled="0"/>
          </a:gra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67E6C8-35C2-4444-950F-200DBD61E7ED}"/>
              </a:ext>
            </a:extLst>
          </p:cNvPr>
          <p:cNvSpPr txBox="1"/>
          <p:nvPr/>
        </p:nvSpPr>
        <p:spPr>
          <a:xfrm>
            <a:off x="5657814" y="1590853"/>
            <a:ext cx="32203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2000" b="1" dirty="0">
                <a:solidFill>
                  <a:srgbClr val="00B050"/>
                </a:solidFill>
              </a:rPr>
              <a:t>Try this, it’s also fast !!!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39F5813-5E3B-4148-A6A0-693B3B36AA01}"/>
              </a:ext>
            </a:extLst>
          </p:cNvPr>
          <p:cNvSpPr txBox="1"/>
          <p:nvPr/>
        </p:nvSpPr>
        <p:spPr>
          <a:xfrm>
            <a:off x="556952" y="5267147"/>
            <a:ext cx="81298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800" b="1" dirty="0">
                <a:latin typeface="Gill Sans"/>
                <a:ea typeface="Gill Sans"/>
                <a:cs typeface="Gill Sans"/>
                <a:sym typeface="Gill Sans"/>
              </a:rPr>
              <a:t>Why not </a:t>
            </a:r>
            <a:r>
              <a:rPr lang="en-US" sz="1800" b="1" dirty="0">
                <a:solidFill>
                  <a:srgbClr val="C00000"/>
                </a:solidFill>
                <a:latin typeface="Courier" pitchFamily="2" charset="0"/>
                <a:ea typeface="Gill Sans"/>
                <a:cs typeface="Gill Sans"/>
                <a:sym typeface="Gill Sans"/>
              </a:rPr>
              <a:t>std::</a:t>
            </a:r>
            <a:r>
              <a:rPr lang="en-US" sz="1800" b="1" dirty="0" err="1">
                <a:solidFill>
                  <a:srgbClr val="C00000"/>
                </a:solidFill>
                <a:latin typeface="Courier" pitchFamily="2" charset="0"/>
                <a:ea typeface="Gill Sans"/>
                <a:cs typeface="Gill Sans"/>
                <a:sym typeface="Gill Sans"/>
              </a:rPr>
              <a:t>next_permutation</a:t>
            </a:r>
            <a:r>
              <a:rPr lang="en-US" sz="1800" b="1" dirty="0">
                <a:solidFill>
                  <a:srgbClr val="C00000"/>
                </a:solidFill>
                <a:latin typeface="Courier" pitchFamily="2" charset="0"/>
                <a:ea typeface="Gill Sans"/>
                <a:cs typeface="Gill Sans"/>
                <a:sym typeface="Gill Sans"/>
              </a:rPr>
              <a:t> </a:t>
            </a:r>
            <a:r>
              <a:rPr lang="en-US" sz="1800" b="1" dirty="0">
                <a:latin typeface="Gill Sans"/>
                <a:ea typeface="Gill Sans"/>
                <a:cs typeface="Gill Sans"/>
                <a:sym typeface="Gill Sans"/>
              </a:rPr>
              <a:t>?</a:t>
            </a:r>
          </a:p>
          <a:p>
            <a:pPr marL="342900" lvl="0" indent="-342900">
              <a:buSzPts val="1800"/>
              <a:buFont typeface="Arial"/>
              <a:buChar char="•"/>
            </a:pPr>
            <a:r>
              <a:rPr lang="en-US" sz="1800" dirty="0">
                <a:latin typeface="Gill Sans"/>
                <a:ea typeface="Gill Sans"/>
                <a:cs typeface="Gill Sans"/>
                <a:sym typeface="Gill Sans"/>
              </a:rPr>
              <a:t>We need to do something during the process of creating a permutation.</a:t>
            </a:r>
            <a:endParaRPr lang="en-US" dirty="0"/>
          </a:p>
          <a:p>
            <a:pPr marL="342900" lvl="0" indent="-342900">
              <a:buSzPts val="1800"/>
              <a:buFont typeface="Arial"/>
              <a:buChar char="•"/>
            </a:pPr>
            <a:r>
              <a:rPr lang="en-US" sz="1800" dirty="0">
                <a:latin typeface="Gill Sans"/>
                <a:ea typeface="Gill Sans"/>
                <a:cs typeface="Gill Sans"/>
                <a:sym typeface="Gill Sans"/>
              </a:rPr>
              <a:t>Early backtracking to accelerate the speed.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1871003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CCB860-DB62-EF4C-AA41-672EDF2DA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TRAVELLING SALESMAN</a:t>
            </a:r>
            <a:endParaRPr lang="en-CN" dirty="0"/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476F4F04-2841-D64D-8147-DB21CD9293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1396791"/>
              </p:ext>
            </p:extLst>
          </p:nvPr>
        </p:nvGraphicFramePr>
        <p:xfrm>
          <a:off x="1524000" y="2413206"/>
          <a:ext cx="6095999" cy="75077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70857">
                  <a:extLst>
                    <a:ext uri="{9D8B030D-6E8A-4147-A177-3AD203B41FA5}">
                      <a16:colId xmlns:a16="http://schemas.microsoft.com/office/drawing/2014/main" val="2486406050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1147974212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765150160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3890738223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3097366373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328931619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676298776"/>
                    </a:ext>
                  </a:extLst>
                </a:gridCol>
              </a:tblGrid>
              <a:tr h="750777">
                <a:tc>
                  <a:txBody>
                    <a:bodyPr/>
                    <a:lstStyle/>
                    <a:p>
                      <a:endParaRPr lang="en-C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82005098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6E72A3F5-B998-2F4C-81A6-1272605E3DC2}"/>
              </a:ext>
            </a:extLst>
          </p:cNvPr>
          <p:cNvSpPr/>
          <p:nvPr/>
        </p:nvSpPr>
        <p:spPr>
          <a:xfrm>
            <a:off x="1524000" y="2413205"/>
            <a:ext cx="868326" cy="750777"/>
          </a:xfrm>
          <a:prstGeom prst="rect">
            <a:avLst/>
          </a:prstGeom>
          <a:solidFill>
            <a:schemeClr val="accent1">
              <a:lumMod val="75000"/>
              <a:lumOff val="25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solidFill>
                <a:srgbClr val="FF0000"/>
              </a:solidFill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5063CF7-6BDC-474B-97BC-1D067B9D59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8495919"/>
              </p:ext>
            </p:extLst>
          </p:nvPr>
        </p:nvGraphicFramePr>
        <p:xfrm>
          <a:off x="1524000" y="3543580"/>
          <a:ext cx="6095999" cy="75077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70857">
                  <a:extLst>
                    <a:ext uri="{9D8B030D-6E8A-4147-A177-3AD203B41FA5}">
                      <a16:colId xmlns:a16="http://schemas.microsoft.com/office/drawing/2014/main" val="4179031001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3772235259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4049994367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3472334491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3195606747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87166130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1573080305"/>
                    </a:ext>
                  </a:extLst>
                </a:gridCol>
              </a:tblGrid>
              <a:tr h="750777">
                <a:tc>
                  <a:txBody>
                    <a:bodyPr/>
                    <a:lstStyle/>
                    <a:p>
                      <a:endParaRPr lang="en-C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3977136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F7547513-E325-8E47-8D0F-DCBB6609F518}"/>
              </a:ext>
            </a:extLst>
          </p:cNvPr>
          <p:cNvSpPr/>
          <p:nvPr/>
        </p:nvSpPr>
        <p:spPr>
          <a:xfrm>
            <a:off x="1524000" y="3543580"/>
            <a:ext cx="868326" cy="750777"/>
          </a:xfrm>
          <a:prstGeom prst="rect">
            <a:avLst/>
          </a:prstGeom>
          <a:solidFill>
            <a:schemeClr val="accent1">
              <a:lumMod val="75000"/>
              <a:lumOff val="25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solidFill>
                <a:srgbClr val="FF0000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2B77207-6B2E-224D-B346-D838B6DD6FCF}"/>
              </a:ext>
            </a:extLst>
          </p:cNvPr>
          <p:cNvSpPr/>
          <p:nvPr/>
        </p:nvSpPr>
        <p:spPr>
          <a:xfrm>
            <a:off x="2392326" y="3543580"/>
            <a:ext cx="868326" cy="750777"/>
          </a:xfrm>
          <a:prstGeom prst="rect">
            <a:avLst/>
          </a:prstGeom>
          <a:solidFill>
            <a:srgbClr val="00B0F0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solidFill>
                <a:srgbClr val="FF0000"/>
              </a:solidFill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5783FCE3-2EF6-914D-9FB2-54ED201DE1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8260337"/>
              </p:ext>
            </p:extLst>
          </p:nvPr>
        </p:nvGraphicFramePr>
        <p:xfrm>
          <a:off x="1524000" y="4713089"/>
          <a:ext cx="6095999" cy="75077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70857">
                  <a:extLst>
                    <a:ext uri="{9D8B030D-6E8A-4147-A177-3AD203B41FA5}">
                      <a16:colId xmlns:a16="http://schemas.microsoft.com/office/drawing/2014/main" val="1968813193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4098766121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3431316721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512264254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3279082295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532322453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1879942135"/>
                    </a:ext>
                  </a:extLst>
                </a:gridCol>
              </a:tblGrid>
              <a:tr h="750777">
                <a:tc>
                  <a:txBody>
                    <a:bodyPr/>
                    <a:lstStyle/>
                    <a:p>
                      <a:endParaRPr lang="en-C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73145990"/>
                  </a:ext>
                </a:extLst>
              </a:tr>
            </a:tbl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D83144BD-5BC8-4C4A-99D1-FC03E4F5AD46}"/>
              </a:ext>
            </a:extLst>
          </p:cNvPr>
          <p:cNvSpPr/>
          <p:nvPr/>
        </p:nvSpPr>
        <p:spPr>
          <a:xfrm>
            <a:off x="2392325" y="3539371"/>
            <a:ext cx="5227673" cy="750778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sz="2400" dirty="0"/>
              <a:t>Repeat the process recursively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F922642-D6F2-BD4C-9FA9-7100AB114031}"/>
              </a:ext>
            </a:extLst>
          </p:cNvPr>
          <p:cNvSpPr/>
          <p:nvPr/>
        </p:nvSpPr>
        <p:spPr>
          <a:xfrm>
            <a:off x="1524000" y="4717298"/>
            <a:ext cx="868326" cy="750777"/>
          </a:xfrm>
          <a:prstGeom prst="rect">
            <a:avLst/>
          </a:prstGeom>
          <a:solidFill>
            <a:schemeClr val="accent1">
              <a:lumMod val="75000"/>
              <a:lumOff val="25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solidFill>
                <a:srgbClr val="FF0000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AC0D20F-DE72-4049-9C88-02AAB6DAF69D}"/>
              </a:ext>
            </a:extLst>
          </p:cNvPr>
          <p:cNvSpPr/>
          <p:nvPr/>
        </p:nvSpPr>
        <p:spPr>
          <a:xfrm>
            <a:off x="3260652" y="4708880"/>
            <a:ext cx="868326" cy="750777"/>
          </a:xfrm>
          <a:prstGeom prst="rect">
            <a:avLst/>
          </a:prstGeom>
          <a:solidFill>
            <a:srgbClr val="00B050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solidFill>
                <a:srgbClr val="FF0000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4A71B77-F753-7D4B-B38F-42F436322D73}"/>
              </a:ext>
            </a:extLst>
          </p:cNvPr>
          <p:cNvSpPr/>
          <p:nvPr/>
        </p:nvSpPr>
        <p:spPr>
          <a:xfrm>
            <a:off x="2392324" y="4717297"/>
            <a:ext cx="5227673" cy="750778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sz="2400" dirty="0"/>
              <a:t>Repeat the process recursively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57153CA-9D79-534C-A94B-FA65C89DDD29}"/>
              </a:ext>
            </a:extLst>
          </p:cNvPr>
          <p:cNvSpPr/>
          <p:nvPr/>
        </p:nvSpPr>
        <p:spPr>
          <a:xfrm>
            <a:off x="2392325" y="2411100"/>
            <a:ext cx="5227673" cy="750778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sz="2400" dirty="0"/>
              <a:t>Repeat the process recursively</a:t>
            </a:r>
          </a:p>
        </p:txBody>
      </p:sp>
      <p:sp>
        <p:nvSpPr>
          <p:cNvPr id="20" name="Google Shape;485;p50">
            <a:extLst>
              <a:ext uri="{FF2B5EF4-FFF2-40B4-BE49-F238E27FC236}">
                <a16:creationId xmlns:a16="http://schemas.microsoft.com/office/drawing/2014/main" id="{19E65E51-3A1F-0A48-9DD8-146B09D2B0F0}"/>
              </a:ext>
            </a:extLst>
          </p:cNvPr>
          <p:cNvSpPr txBox="1"/>
          <p:nvPr/>
        </p:nvSpPr>
        <p:spPr>
          <a:xfrm>
            <a:off x="457200" y="1536655"/>
            <a:ext cx="3919355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Our Permutation Template</a:t>
            </a:r>
            <a:endParaRPr dirty="0"/>
          </a:p>
          <a:p>
            <a:pPr marL="342900" lvl="0" indent="-342900">
              <a:buClr>
                <a:schemeClr val="dk1"/>
              </a:buClr>
              <a:buSzPts val="1800"/>
              <a:buFont typeface="Arial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2564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7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3.7037E-6 L 0.02535 0.04004 C 0.03073 0.04907 0.03872 0.05393 0.04705 0.05393 C 0.05643 0.05393 0.06407 0.04907 0.06945 0.04004 L 0.09497 3.7037E-6 " pathEditMode="relative" rAng="0" ptsTypes="AAAAA">
                                      <p:cBhvr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40" y="2685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37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3.7037E-6 L -0.02552 -0.05024 C -0.0309 -0.06158 -0.03889 -0.0676 -0.04722 -0.0676 C -0.0566 -0.0676 -0.06424 -0.06158 -0.06962 -0.05024 L -0.09497 3.7037E-6 " pathEditMode="relative" rAng="0" ptsTypes="AAAAA">
                                      <p:cBhvr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57" y="-338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7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9497 3.7037E-6 L -0.06962 0.04004 C -0.06424 0.04907 -0.05625 0.05393 -0.04792 0.05393 C -0.03854 0.05393 -0.0309 0.04907 -0.0257 0.04004 L 2.22222E-6 3.7037E-6 " pathEditMode="relative" rAng="0" ptsTypes="AAAAA">
                                      <p:cBhvr>
                                        <p:cTn id="3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40" y="2685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37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9497 3.7037E-6 L 0.06945 -0.05024 C 0.06424 -0.06158 0.05625 -0.0676 0.04792 -0.0676 C 0.03837 -0.0676 0.03073 -0.06158 0.02535 -0.05024 L -2.5E-6 3.7037E-6 " pathEditMode="relative" rAng="0" ptsTypes="AAAAA">
                                      <p:cBhvr>
                                        <p:cTn id="3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57" y="-338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7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2.59259E-6 L 0.05 0.04005 C 0.06059 0.04908 0.07639 0.05394 0.09288 0.05394 C 0.11146 0.05394 0.12657 0.04908 0.13716 0.04005 L 0.18768 -2.59259E-6 " pathEditMode="relative" rAng="0" ptsTypes="AAAAA">
                                      <p:cBhvr>
                                        <p:cTn id="5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375" y="2685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37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25 0.00116 L -0.05347 -0.04907 C -0.06423 -0.06041 -0.08021 -0.06643 -0.09687 -0.06643 C -0.11562 -0.06643 -0.1309 -0.06041 -0.14166 -0.04907 L -0.19236 0.00116 " pathEditMode="relative" rAng="0" ptsTypes="AAAAA">
                                      <p:cBhvr>
                                        <p:cTn id="5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514" y="-338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37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8993 0.00116 L -0.13923 0.04121 C -0.12847 0.05024 -0.1125 0.0551 -0.09583 0.0551 C -0.07708 0.0551 -0.0618 0.05024 -0.05139 0.04121 L 0.00018 0.00116 " pathEditMode="relative" rAng="0" ptsTypes="AAAAA">
                                      <p:cBhvr>
                                        <p:cTn id="6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497" y="2685"/>
                                    </p:animMotion>
                                  </p:childTnLst>
                                </p:cTn>
                              </p:par>
                              <p:par>
                                <p:cTn id="65" presetID="37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8768 -2.59259E-6 L 0.13646 -0.05023 C 0.12604 -0.06157 0.11007 -0.06759 0.09341 -0.06759 C 0.07413 -0.06759 0.05886 -0.06157 0.04809 -0.05023 L -0.0026 -2.59259E-6 " pathEditMode="relative" rAng="0" ptsTypes="AAAAA">
                                      <p:cBhvr>
                                        <p:cTn id="6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514" y="-338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  <p:bldP spid="7" grpId="2" animBg="1"/>
      <p:bldP spid="7" grpId="3" animBg="1"/>
      <p:bldP spid="9" grpId="0" animBg="1"/>
      <p:bldP spid="9" grpId="1" animBg="1"/>
      <p:bldP spid="16" grpId="0" animBg="1"/>
      <p:bldP spid="16" grpId="1" animBg="1"/>
      <p:bldP spid="17" grpId="0" animBg="1"/>
      <p:bldP spid="17" grpId="1" animBg="1"/>
      <p:bldP spid="17" grpId="2" animBg="1"/>
      <p:bldP spid="17" grpId="3" animBg="1"/>
      <p:bldP spid="18" grpId="0" animBg="1"/>
      <p:bldP spid="18" grpId="1" animBg="1"/>
      <p:bldP spid="19" grpId="0" animBg="1"/>
      <p:bldP spid="19" grpId="1" animBg="1"/>
      <p:bldP spid="19" grpId="2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50"/>
          <p:cNvSpPr txBox="1">
            <a:spLocks noGrp="1"/>
          </p:cNvSpPr>
          <p:nvPr>
            <p:ph type="title"/>
          </p:nvPr>
        </p:nvSpPr>
        <p:spPr>
          <a:xfrm>
            <a:off x="457200" y="904494"/>
            <a:ext cx="8229600" cy="5213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ts val="2400"/>
              <a:buFont typeface="Helvetica Neue"/>
              <a:buNone/>
            </a:pPr>
            <a:r>
              <a:rPr lang="en-US" dirty="0"/>
              <a:t>TRAVELLING SALESMAN</a:t>
            </a:r>
            <a:endParaRPr dirty="0"/>
          </a:p>
        </p:txBody>
      </p:sp>
      <p:sp>
        <p:nvSpPr>
          <p:cNvPr id="481" name="Google Shape;481;p50"/>
          <p:cNvSpPr txBox="1"/>
          <p:nvPr/>
        </p:nvSpPr>
        <p:spPr>
          <a:xfrm>
            <a:off x="556952" y="1425864"/>
            <a:ext cx="3844927" cy="1477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Method 2: Back Tracking + DP </a:t>
            </a:r>
            <a:endParaRPr lang="en-US" dirty="0"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Permutate all the nodes</a:t>
            </a: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dirty="0">
                <a:solidFill>
                  <a:schemeClr val="dk1"/>
                </a:solidFill>
                <a:latin typeface="Gill Sans"/>
                <a:cs typeface="Gill Sans"/>
                <a:sym typeface="Gill Sans"/>
              </a:rPr>
              <a:t>Store the distance of previous path</a:t>
            </a: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dirty="0">
                <a:solidFill>
                  <a:schemeClr val="dk1"/>
                </a:solidFill>
                <a:latin typeface="Gill Sans"/>
                <a:cs typeface="Gill Sans"/>
                <a:sym typeface="Gill Sans"/>
              </a:rPr>
              <a:t>Store all distance from end to end</a:t>
            </a:r>
            <a:endParaRPr lang="en-US" dirty="0"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Calculate the shortest distance</a:t>
            </a:r>
            <a:endParaRPr dirty="0"/>
          </a:p>
        </p:txBody>
      </p:sp>
      <p:sp>
        <p:nvSpPr>
          <p:cNvPr id="485" name="Google Shape;485;p50"/>
          <p:cNvSpPr txBox="1"/>
          <p:nvPr/>
        </p:nvSpPr>
        <p:spPr>
          <a:xfrm>
            <a:off x="556952" y="3059523"/>
            <a:ext cx="3919355" cy="1754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Our Permutation Template</a:t>
            </a:r>
            <a:endParaRPr dirty="0"/>
          </a:p>
          <a:p>
            <a:pPr marL="342900" lvl="0" indent="-342900"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dirty="0"/>
              <a:t>When not reach the end, move the pivot (aka. cs ) to the next. </a:t>
            </a:r>
            <a:endParaRPr sz="1800" dirty="0"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dirty="0">
                <a:solidFill>
                  <a:schemeClr val="dk1"/>
                </a:solidFill>
                <a:latin typeface="Gill Sans"/>
                <a:cs typeface="Gill Sans"/>
                <a:sym typeface="Gill Sans"/>
              </a:rPr>
              <a:t>Swap the element you choose with the pivot one.</a:t>
            </a:r>
            <a:endParaRPr lang="en-US" dirty="0"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dirty="0">
                <a:solidFill>
                  <a:schemeClr val="dk1"/>
                </a:solidFill>
                <a:latin typeface="Gill Sans"/>
                <a:cs typeface="Gill Sans"/>
                <a:sym typeface="Gill Sans"/>
              </a:rPr>
              <a:t>When reach the end, do something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39F5813-5E3B-4148-A6A0-693B3B36AA01}"/>
              </a:ext>
            </a:extLst>
          </p:cNvPr>
          <p:cNvSpPr txBox="1"/>
          <p:nvPr/>
        </p:nvSpPr>
        <p:spPr>
          <a:xfrm>
            <a:off x="556952" y="5107658"/>
            <a:ext cx="81298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800" b="1" dirty="0">
                <a:latin typeface="Gill Sans"/>
                <a:ea typeface="Gill Sans"/>
                <a:cs typeface="Gill Sans"/>
                <a:sym typeface="Gill Sans"/>
              </a:rPr>
              <a:t>Why not </a:t>
            </a:r>
            <a:r>
              <a:rPr lang="en-US" sz="1800" b="1" dirty="0">
                <a:solidFill>
                  <a:srgbClr val="C00000"/>
                </a:solidFill>
                <a:latin typeface="Courier" pitchFamily="2" charset="0"/>
                <a:ea typeface="Gill Sans"/>
                <a:cs typeface="Gill Sans"/>
                <a:sym typeface="Gill Sans"/>
              </a:rPr>
              <a:t>std::</a:t>
            </a:r>
            <a:r>
              <a:rPr lang="en-US" sz="1800" b="1" dirty="0" err="1">
                <a:solidFill>
                  <a:srgbClr val="C00000"/>
                </a:solidFill>
                <a:latin typeface="Courier" pitchFamily="2" charset="0"/>
                <a:ea typeface="Gill Sans"/>
                <a:cs typeface="Gill Sans"/>
                <a:sym typeface="Gill Sans"/>
              </a:rPr>
              <a:t>next_permutation</a:t>
            </a:r>
            <a:r>
              <a:rPr lang="en-US" sz="1800" b="1" dirty="0">
                <a:solidFill>
                  <a:srgbClr val="C00000"/>
                </a:solidFill>
                <a:latin typeface="Courier" pitchFamily="2" charset="0"/>
                <a:ea typeface="Gill Sans"/>
                <a:cs typeface="Gill Sans"/>
                <a:sym typeface="Gill Sans"/>
              </a:rPr>
              <a:t> </a:t>
            </a:r>
            <a:r>
              <a:rPr lang="en-US" sz="1800" b="1" dirty="0">
                <a:latin typeface="Gill Sans"/>
                <a:ea typeface="Gill Sans"/>
                <a:cs typeface="Gill Sans"/>
                <a:sym typeface="Gill Sans"/>
              </a:rPr>
              <a:t>?</a:t>
            </a:r>
          </a:p>
          <a:p>
            <a:pPr marL="342900" lvl="0" indent="-342900">
              <a:buSzPts val="1800"/>
              <a:buFont typeface="Arial"/>
              <a:buChar char="•"/>
            </a:pPr>
            <a:r>
              <a:rPr lang="en-US" sz="1800" dirty="0">
                <a:latin typeface="Gill Sans"/>
                <a:ea typeface="Gill Sans"/>
                <a:cs typeface="Gill Sans"/>
                <a:sym typeface="Gill Sans"/>
              </a:rPr>
              <a:t>We need to do something during the process of creating a permutation.</a:t>
            </a:r>
            <a:endParaRPr lang="en-US" dirty="0"/>
          </a:p>
          <a:p>
            <a:pPr marL="342900" lvl="0" indent="-342900">
              <a:buSzPts val="1800"/>
              <a:buFont typeface="Arial"/>
              <a:buChar char="•"/>
            </a:pPr>
            <a:r>
              <a:rPr lang="en-US" sz="1800" dirty="0">
                <a:latin typeface="Gill Sans"/>
                <a:ea typeface="Gill Sans"/>
                <a:cs typeface="Gill Sans"/>
                <a:sym typeface="Gill Sans"/>
              </a:rPr>
              <a:t>Early backtracking to accelerate the speed.</a:t>
            </a:r>
            <a:endParaRPr lang="en-CN" dirty="0"/>
          </a:p>
        </p:txBody>
      </p:sp>
      <p:sp>
        <p:nvSpPr>
          <p:cNvPr id="9" name="Google Shape;481;p50">
            <a:extLst>
              <a:ext uri="{FF2B5EF4-FFF2-40B4-BE49-F238E27FC236}">
                <a16:creationId xmlns:a16="http://schemas.microsoft.com/office/drawing/2014/main" id="{BD03925E-94FF-3648-A928-7E39D47D25DF}"/>
              </a:ext>
            </a:extLst>
          </p:cNvPr>
          <p:cNvSpPr txBox="1"/>
          <p:nvPr/>
        </p:nvSpPr>
        <p:spPr>
          <a:xfrm>
            <a:off x="5061870" y="1377285"/>
            <a:ext cx="3844927" cy="1754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Recursive Function</a:t>
            </a:r>
            <a:endParaRPr lang="en-US" dirty="0"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Index mapping table.</a:t>
            </a: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dirty="0">
                <a:solidFill>
                  <a:schemeClr val="dk1"/>
                </a:solidFill>
                <a:latin typeface="Gill Sans"/>
                <a:cs typeface="Gill Sans"/>
                <a:sym typeface="Gill Sans"/>
              </a:rPr>
              <a:t>Current best result</a:t>
            </a: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dirty="0">
                <a:solidFill>
                  <a:schemeClr val="dk1"/>
                </a:solidFill>
                <a:latin typeface="Gill Sans"/>
                <a:cs typeface="Gill Sans"/>
                <a:sym typeface="Gill Sans"/>
              </a:rPr>
              <a:t>Distance table</a:t>
            </a:r>
            <a:endParaRPr lang="en-US" dirty="0"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dirty="0">
                <a:solidFill>
                  <a:schemeClr val="dk1"/>
                </a:solidFill>
                <a:latin typeface="Gill Sans"/>
                <a:cs typeface="Gill Sans"/>
                <a:sym typeface="Gill Sans"/>
              </a:rPr>
              <a:t>Pivot</a:t>
            </a: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dirty="0">
                <a:solidFill>
                  <a:schemeClr val="dk1"/>
                </a:solidFill>
                <a:latin typeface="Gill Sans"/>
                <a:cs typeface="Gill Sans"/>
                <a:sym typeface="Gill Sans"/>
              </a:rPr>
              <a:t>Current path solution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B0D5961-A883-9745-9BA9-F8CCE82354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6521" y="3253822"/>
            <a:ext cx="1998234" cy="1998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84340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5C114A-9260-EF48-8DF3-156983A05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TRAVELLING SALESMAN</a:t>
            </a:r>
            <a:endParaRPr lang="en-C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D62DED-F07B-3648-A819-BE81D5FAF9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670" y="1682544"/>
            <a:ext cx="8314660" cy="449214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A47514F-D474-7040-A89D-642B2C58C1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588332">
            <a:off x="2872450" y="1780797"/>
            <a:ext cx="5583317" cy="3699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188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6BDD8-4C61-F94D-9AD9-9A35FD26E8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TRAVELLING SALESMAN QWQ</a:t>
            </a:r>
            <a:endParaRPr lang="en-CN" dirty="0"/>
          </a:p>
        </p:txBody>
      </p:sp>
      <p:sp>
        <p:nvSpPr>
          <p:cNvPr id="3" name="Google Shape;372;p38">
            <a:extLst>
              <a:ext uri="{FF2B5EF4-FFF2-40B4-BE49-F238E27FC236}">
                <a16:creationId xmlns:a16="http://schemas.microsoft.com/office/drawing/2014/main" id="{DCC31EDE-ED30-3740-8E3F-56AE8A4FA7B9}"/>
              </a:ext>
            </a:extLst>
          </p:cNvPr>
          <p:cNvSpPr txBox="1"/>
          <p:nvPr/>
        </p:nvSpPr>
        <p:spPr>
          <a:xfrm>
            <a:off x="523702" y="1505303"/>
            <a:ext cx="4971012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Here are some results for backtracking dynamic programming algorithm.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2221088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DB0E62-3BA6-EF4F-900D-BAA7F882F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TRAVELLING SALESMAN QWQ</a:t>
            </a:r>
            <a:endParaRPr lang="en-CN" dirty="0"/>
          </a:p>
        </p:txBody>
      </p:sp>
      <p:sp>
        <p:nvSpPr>
          <p:cNvPr id="3" name="Google Shape;481;p50">
            <a:extLst>
              <a:ext uri="{FF2B5EF4-FFF2-40B4-BE49-F238E27FC236}">
                <a16:creationId xmlns:a16="http://schemas.microsoft.com/office/drawing/2014/main" id="{34D171A3-7AC1-204B-845D-0D222D4533E2}"/>
              </a:ext>
            </a:extLst>
          </p:cNvPr>
          <p:cNvSpPr txBox="1"/>
          <p:nvPr/>
        </p:nvSpPr>
        <p:spPr>
          <a:xfrm>
            <a:off x="556952" y="1425864"/>
            <a:ext cx="3844927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Gill Sans"/>
                <a:cs typeface="Gill Sans"/>
                <a:sym typeface="Gill Sans"/>
              </a:rPr>
              <a:t>Comparison</a:t>
            </a:r>
            <a:endParaRPr lang="en-US" dirty="0"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Brute Forth</a:t>
            </a: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dirty="0">
                <a:solidFill>
                  <a:schemeClr val="dk1"/>
                </a:solidFill>
                <a:latin typeface="Gill Sans"/>
                <a:cs typeface="Gill Sans"/>
                <a:sym typeface="Gill Sans"/>
              </a:rPr>
              <a:t>Backtracking + DP</a:t>
            </a: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dirty="0">
                <a:solidFill>
                  <a:schemeClr val="dk1"/>
                </a:solidFill>
                <a:latin typeface="Gill Sans"/>
                <a:cs typeface="Gill Sans"/>
                <a:sym typeface="Gill Sans"/>
              </a:rPr>
              <a:t>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159555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49"/>
          <p:cNvSpPr txBox="1">
            <a:spLocks noGrp="1"/>
          </p:cNvSpPr>
          <p:nvPr>
            <p:ph type="ctrTitle"/>
          </p:nvPr>
        </p:nvSpPr>
        <p:spPr>
          <a:xfrm>
            <a:off x="565470" y="2111697"/>
            <a:ext cx="8013060" cy="2141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Helvetica Neue"/>
              <a:buNone/>
            </a:pPr>
            <a:r>
              <a:rPr lang="en-US" sz="6600" dirty="0">
                <a:latin typeface="Helvetica Neue"/>
                <a:ea typeface="Helvetica Neue"/>
                <a:cs typeface="Helvetica Neue"/>
                <a:sym typeface="Helvetica Neue"/>
              </a:rPr>
              <a:t>FIND NEARBY</a:t>
            </a:r>
            <a:br>
              <a:rPr lang="en-US" sz="6600" dirty="0"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6600" dirty="0">
                <a:latin typeface="Helvetica Neue"/>
                <a:ea typeface="Helvetica Neue"/>
                <a:cs typeface="Helvetica Neue"/>
                <a:sym typeface="Helvetica Neue"/>
              </a:rPr>
              <a:t>LOCATION</a:t>
            </a:r>
            <a:endParaRPr sz="6600" dirty="0"/>
          </a:p>
        </p:txBody>
      </p:sp>
      <p:sp>
        <p:nvSpPr>
          <p:cNvPr id="474" name="Google Shape;474;p49"/>
          <p:cNvSpPr txBox="1">
            <a:spLocks noGrp="1"/>
          </p:cNvSpPr>
          <p:nvPr>
            <p:ph type="dt" idx="10"/>
          </p:nvPr>
        </p:nvSpPr>
        <p:spPr>
          <a:xfrm>
            <a:off x="7112000" y="6356351"/>
            <a:ext cx="1877976" cy="365125"/>
          </a:xfrm>
          <a:prstGeom prst="rect">
            <a:avLst/>
          </a:prstGeom>
          <a:noFill/>
          <a:ln w="127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Spring 2022</a:t>
            </a:r>
            <a:endParaRPr/>
          </a:p>
        </p:txBody>
      </p:sp>
      <p:sp>
        <p:nvSpPr>
          <p:cNvPr id="475" name="Google Shape;475;p49"/>
          <p:cNvSpPr txBox="1">
            <a:spLocks noGrp="1"/>
          </p:cNvSpPr>
          <p:nvPr>
            <p:ph type="ftr" idx="11"/>
          </p:nvPr>
        </p:nvSpPr>
        <p:spPr>
          <a:xfrm>
            <a:off x="125735" y="6356351"/>
            <a:ext cx="6986267" cy="365125"/>
          </a:xfrm>
          <a:prstGeom prst="rect">
            <a:avLst/>
          </a:prstGeom>
          <a:noFill/>
          <a:ln w="127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YUANJI.QIU | QIANWEI.QIANG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35961751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B8BF70-9B0C-A14B-9503-EA498C14A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FIND NEARBY</a:t>
            </a:r>
          </a:p>
        </p:txBody>
      </p:sp>
      <p:sp>
        <p:nvSpPr>
          <p:cNvPr id="4" name="Google Shape;481;p50">
            <a:extLst>
              <a:ext uri="{FF2B5EF4-FFF2-40B4-BE49-F238E27FC236}">
                <a16:creationId xmlns:a16="http://schemas.microsoft.com/office/drawing/2014/main" id="{4C0264E2-8CBE-B541-A173-322AB5F3509B}"/>
              </a:ext>
            </a:extLst>
          </p:cNvPr>
          <p:cNvSpPr txBox="1"/>
          <p:nvPr/>
        </p:nvSpPr>
        <p:spPr>
          <a:xfrm>
            <a:off x="457200" y="2786034"/>
            <a:ext cx="3844927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Binary Search</a:t>
            </a:r>
            <a:endParaRPr lang="en-US" sz="1800" dirty="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dirty="0">
                <a:solidFill>
                  <a:schemeClr val="dk1"/>
                </a:solidFill>
                <a:latin typeface="Gill Sans"/>
                <a:cs typeface="Gill Sans"/>
                <a:sym typeface="Gill Sans"/>
              </a:rPr>
              <a:t>Sort the useful data</a:t>
            </a: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dirty="0">
                <a:solidFill>
                  <a:schemeClr val="dk1"/>
                </a:solidFill>
                <a:latin typeface="Gill Sans"/>
                <a:cs typeface="Gill Sans"/>
                <a:sym typeface="Gill Sans"/>
              </a:rPr>
              <a:t>Search right position to insert</a:t>
            </a:r>
            <a:endParaRPr lang="en-US" dirty="0"/>
          </a:p>
        </p:txBody>
      </p:sp>
      <p:sp>
        <p:nvSpPr>
          <p:cNvPr id="5" name="Google Shape;481;p50">
            <a:extLst>
              <a:ext uri="{FF2B5EF4-FFF2-40B4-BE49-F238E27FC236}">
                <a16:creationId xmlns:a16="http://schemas.microsoft.com/office/drawing/2014/main" id="{9ED6D940-DFD7-6F4D-B98C-7721F3D1FAC4}"/>
              </a:ext>
            </a:extLst>
          </p:cNvPr>
          <p:cNvSpPr txBox="1"/>
          <p:nvPr/>
        </p:nvSpPr>
        <p:spPr>
          <a:xfrm>
            <a:off x="457199" y="1542116"/>
            <a:ext cx="3844927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Collect Information</a:t>
            </a:r>
            <a:endParaRPr lang="en-US" sz="1800" dirty="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dirty="0">
                <a:solidFill>
                  <a:schemeClr val="dk1"/>
                </a:solidFill>
                <a:latin typeface="Gill Sans"/>
                <a:cs typeface="Gill Sans"/>
                <a:sym typeface="Gill Sans"/>
              </a:rPr>
              <a:t>Find out all the nodes with the given attributes</a:t>
            </a: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dirty="0">
                <a:solidFill>
                  <a:schemeClr val="dk1"/>
                </a:solidFill>
                <a:latin typeface="Gill Sans"/>
                <a:cs typeface="Gill Sans"/>
                <a:sym typeface="Gill Sans"/>
              </a:rPr>
              <a:t>Use count method in std:: set</a:t>
            </a:r>
            <a:endParaRPr lang="en-US" dirty="0"/>
          </a:p>
        </p:txBody>
      </p:sp>
      <p:sp>
        <p:nvSpPr>
          <p:cNvPr id="6" name="Google Shape;481;p50">
            <a:extLst>
              <a:ext uri="{FF2B5EF4-FFF2-40B4-BE49-F238E27FC236}">
                <a16:creationId xmlns:a16="http://schemas.microsoft.com/office/drawing/2014/main" id="{45472170-F2F6-1442-B02C-D411653E2829}"/>
              </a:ext>
            </a:extLst>
          </p:cNvPr>
          <p:cNvSpPr txBox="1"/>
          <p:nvPr/>
        </p:nvSpPr>
        <p:spPr>
          <a:xfrm>
            <a:off x="457199" y="3947981"/>
            <a:ext cx="3844927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Export Data</a:t>
            </a:r>
            <a:endParaRPr lang="en-US" sz="1800" dirty="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dirty="0">
                <a:solidFill>
                  <a:schemeClr val="dk1"/>
                </a:solidFill>
                <a:latin typeface="Gill Sans"/>
                <a:cs typeface="Gill Sans"/>
                <a:sym typeface="Gill Sans"/>
              </a:rPr>
              <a:t>Pop out the kth data from the container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866F6D-F082-C14D-81FC-E69544A402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0511" y="1425864"/>
            <a:ext cx="4716289" cy="4348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15307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543C3E-5CB8-9845-9A94-2FF4F7C82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FIND NEARBY</a:t>
            </a:r>
          </a:p>
        </p:txBody>
      </p:sp>
    </p:spTree>
    <p:extLst>
      <p:ext uri="{BB962C8B-B14F-4D97-AF65-F5344CB8AC3E}">
        <p14:creationId xmlns:p14="http://schemas.microsoft.com/office/powerpoint/2010/main" val="300026758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3746A3-8FF2-584A-8352-5FAD755A2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FIND NEARBY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647019C-0833-C64A-BAAB-76C0D93D4E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" y="1425864"/>
            <a:ext cx="8595360" cy="4980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9880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9"/>
          <p:cNvSpPr txBox="1"/>
          <p:nvPr/>
        </p:nvSpPr>
        <p:spPr>
          <a:xfrm>
            <a:off x="739832" y="1322546"/>
            <a:ext cx="6809037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Given names, find their location information.</a:t>
            </a:r>
            <a:endParaRPr/>
          </a:p>
        </p:txBody>
      </p:sp>
      <p:sp>
        <p:nvSpPr>
          <p:cNvPr id="178" name="Google Shape;178;p19"/>
          <p:cNvSpPr txBox="1"/>
          <p:nvPr/>
        </p:nvSpPr>
        <p:spPr>
          <a:xfrm>
            <a:off x="4779818" y="1839766"/>
            <a:ext cx="285126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990000"/>
                </a:solidFill>
                <a:latin typeface="Gill Sans"/>
                <a:ea typeface="Gill Sans"/>
                <a:cs typeface="Gill Sans"/>
                <a:sym typeface="Gill Sans"/>
              </a:rPr>
              <a:t>Using Binary Search !!!</a:t>
            </a:r>
            <a:endParaRPr/>
          </a:p>
        </p:txBody>
      </p:sp>
      <p:pic>
        <p:nvPicPr>
          <p:cNvPr id="179" name="Google Shape;179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22713" y="1578338"/>
            <a:ext cx="7107382" cy="1261519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19"/>
          <p:cNvSpPr txBox="1"/>
          <p:nvPr/>
        </p:nvSpPr>
        <p:spPr>
          <a:xfrm>
            <a:off x="922713" y="2975956"/>
            <a:ext cx="7107382" cy="3436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Step 1: Find the node that has a valid name.</a:t>
            </a:r>
            <a:endParaRPr/>
          </a:p>
          <a:p>
            <a:pPr marL="285750" marR="0" lvl="0" indent="-285750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Step 2: Sort the array of name first.</a:t>
            </a:r>
            <a:endParaRPr/>
          </a:p>
          <a:p>
            <a:pPr marL="285750" marR="0" lvl="0" indent="-285750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Step 3: Apply binary search</a:t>
            </a:r>
            <a:endParaRPr/>
          </a:p>
          <a:p>
            <a:pPr marL="285750" marR="0" lvl="0" indent="-285750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Step 4: If the name doesn’t exist, find the nearest one (The one you will insert the name before that). </a:t>
            </a:r>
            <a:endParaRPr/>
          </a:p>
        </p:txBody>
      </p:sp>
      <p:pic>
        <p:nvPicPr>
          <p:cNvPr id="181" name="Google Shape;181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22713" y="2842943"/>
            <a:ext cx="4746567" cy="2844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1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90699" y="911429"/>
            <a:ext cx="8013469" cy="35274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0"/>
          <p:cNvSpPr txBox="1"/>
          <p:nvPr/>
        </p:nvSpPr>
        <p:spPr>
          <a:xfrm>
            <a:off x="382385" y="1986742"/>
            <a:ext cx="8395855" cy="3108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AF4AFB"/>
                </a:solidFill>
                <a:latin typeface="Courier"/>
                <a:ea typeface="Courier"/>
                <a:cs typeface="Courier"/>
                <a:sym typeface="Courier"/>
              </a:rPr>
              <a:t>std::string</a:t>
            </a:r>
            <a:r>
              <a:rPr lang="en-US" sz="14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lang="en-US" sz="1400">
                <a:solidFill>
                  <a:srgbClr val="519E04"/>
                </a:solidFill>
                <a:latin typeface="Courier"/>
                <a:ea typeface="Courier"/>
                <a:cs typeface="Courier"/>
                <a:sym typeface="Courier"/>
              </a:rPr>
              <a:t>GetID</a:t>
            </a:r>
            <a:r>
              <a:rPr lang="en-US" sz="14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(</a:t>
            </a:r>
            <a:r>
              <a:rPr lang="en-US" sz="1400" b="1">
                <a:solidFill>
                  <a:srgbClr val="FF0000"/>
                </a:solidFill>
                <a:latin typeface="Courier"/>
                <a:ea typeface="Courier"/>
                <a:cs typeface="Courier"/>
                <a:sym typeface="Courier"/>
              </a:rPr>
              <a:t>const</a:t>
            </a:r>
            <a:r>
              <a:rPr lang="en-US" sz="14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lang="en-US" sz="1400">
                <a:solidFill>
                  <a:srgbClr val="AF4AFB"/>
                </a:solidFill>
                <a:latin typeface="Courier"/>
                <a:ea typeface="Courier"/>
                <a:cs typeface="Courier"/>
                <a:sym typeface="Courier"/>
              </a:rPr>
              <a:t>std::string</a:t>
            </a:r>
            <a:r>
              <a:rPr lang="en-US" sz="14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&amp; name);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AF4AFB"/>
                </a:solidFill>
                <a:latin typeface="Courier"/>
                <a:ea typeface="Courier"/>
                <a:cs typeface="Courier"/>
                <a:sym typeface="Courier"/>
              </a:rPr>
              <a:t>std::vector&lt;std::string&gt;</a:t>
            </a:r>
            <a:r>
              <a:rPr lang="en-US" sz="14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lang="en-US" sz="1400">
                <a:solidFill>
                  <a:srgbClr val="519E04"/>
                </a:solidFill>
                <a:latin typeface="Courier"/>
                <a:ea typeface="Courier"/>
                <a:cs typeface="Courier"/>
                <a:sym typeface="Courier"/>
              </a:rPr>
              <a:t>Autocomplete</a:t>
            </a:r>
            <a:r>
              <a:rPr lang="en-US" sz="14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(</a:t>
            </a:r>
            <a:r>
              <a:rPr lang="en-US" sz="1400">
                <a:solidFill>
                  <a:srgbClr val="AF4AFB"/>
                </a:solidFill>
                <a:latin typeface="Courier"/>
                <a:ea typeface="Courier"/>
                <a:cs typeface="Courier"/>
                <a:sym typeface="Courier"/>
              </a:rPr>
              <a:t>std::string</a:t>
            </a:r>
            <a:r>
              <a:rPr lang="en-US" sz="14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name);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AF4AFB"/>
                </a:solidFill>
                <a:latin typeface="Courier"/>
                <a:ea typeface="Courier"/>
                <a:cs typeface="Courier"/>
                <a:sym typeface="Courier"/>
              </a:rPr>
              <a:t>std::pair&lt;</a:t>
            </a:r>
            <a:r>
              <a:rPr lang="en-US" sz="1400" b="1">
                <a:solidFill>
                  <a:srgbClr val="FF0000"/>
                </a:solidFill>
                <a:latin typeface="Courier"/>
                <a:ea typeface="Courier"/>
                <a:cs typeface="Courier"/>
                <a:sym typeface="Courier"/>
              </a:rPr>
              <a:t>double</a:t>
            </a:r>
            <a:r>
              <a:rPr lang="en-US" sz="1400">
                <a:solidFill>
                  <a:srgbClr val="AF4AFB"/>
                </a:solidFill>
                <a:latin typeface="Courier"/>
                <a:ea typeface="Courier"/>
                <a:cs typeface="Courier"/>
                <a:sym typeface="Courier"/>
              </a:rPr>
              <a:t>, </a:t>
            </a:r>
            <a:r>
              <a:rPr lang="en-US" sz="1400" b="1">
                <a:solidFill>
                  <a:srgbClr val="FF0000"/>
                </a:solidFill>
                <a:latin typeface="Courier"/>
                <a:ea typeface="Courier"/>
                <a:cs typeface="Courier"/>
                <a:sym typeface="Courier"/>
              </a:rPr>
              <a:t>double</a:t>
            </a:r>
            <a:r>
              <a:rPr lang="en-US" sz="1400">
                <a:solidFill>
                  <a:srgbClr val="AF4AFB"/>
                </a:solidFill>
                <a:latin typeface="Courier"/>
                <a:ea typeface="Courier"/>
                <a:cs typeface="Courier"/>
                <a:sym typeface="Courier"/>
              </a:rPr>
              <a:t>&gt;</a:t>
            </a:r>
            <a:r>
              <a:rPr lang="en-US" sz="14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lang="en-US" sz="1400">
                <a:solidFill>
                  <a:srgbClr val="519E04"/>
                </a:solidFill>
                <a:latin typeface="Courier"/>
                <a:ea typeface="Courier"/>
                <a:cs typeface="Courier"/>
                <a:sym typeface="Courier"/>
              </a:rPr>
              <a:t>GetPosition</a:t>
            </a:r>
            <a:r>
              <a:rPr lang="en-US" sz="14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(</a:t>
            </a:r>
            <a:r>
              <a:rPr lang="en-US" sz="1400">
                <a:solidFill>
                  <a:srgbClr val="AF4AFB"/>
                </a:solidFill>
                <a:latin typeface="Courier"/>
                <a:ea typeface="Courier"/>
                <a:cs typeface="Courier"/>
                <a:sym typeface="Courier"/>
              </a:rPr>
              <a:t>std::string</a:t>
            </a:r>
            <a:r>
              <a:rPr lang="en-US" sz="14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name);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AF4AFB"/>
                </a:solidFill>
                <a:latin typeface="Courier"/>
                <a:ea typeface="Courier"/>
                <a:cs typeface="Courier"/>
                <a:sym typeface="Courier"/>
              </a:rPr>
              <a:t>std::string</a:t>
            </a:r>
            <a:r>
              <a:rPr lang="en-US" sz="14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lang="en-US" sz="1400">
                <a:solidFill>
                  <a:srgbClr val="519E04"/>
                </a:solidFill>
                <a:latin typeface="Courier"/>
                <a:ea typeface="Courier"/>
                <a:cs typeface="Courier"/>
                <a:sym typeface="Courier"/>
              </a:rPr>
              <a:t>FindClosestName</a:t>
            </a:r>
            <a:r>
              <a:rPr lang="en-US" sz="14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(</a:t>
            </a:r>
            <a:r>
              <a:rPr lang="en-US" sz="1400">
                <a:solidFill>
                  <a:srgbClr val="AF4AFB"/>
                </a:solidFill>
                <a:latin typeface="Courier"/>
                <a:ea typeface="Courier"/>
                <a:cs typeface="Courier"/>
                <a:sym typeface="Courier"/>
              </a:rPr>
              <a:t>std::string</a:t>
            </a:r>
            <a:r>
              <a:rPr lang="en-US" sz="14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name);  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AF4AFB"/>
                </a:solidFill>
                <a:latin typeface="Courier"/>
                <a:ea typeface="Courier"/>
                <a:cs typeface="Courier"/>
                <a:sym typeface="Courier"/>
              </a:rPr>
              <a:t>std::vector&lt;std::string&gt;</a:t>
            </a:r>
            <a:r>
              <a:rPr lang="en-US" sz="14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lang="en-US" sz="1400">
                <a:solidFill>
                  <a:srgbClr val="519E04"/>
                </a:solidFill>
                <a:latin typeface="Courier"/>
                <a:ea typeface="Courier"/>
                <a:cs typeface="Courier"/>
                <a:sym typeface="Courier"/>
              </a:rPr>
              <a:t>CalculateShortestPath_Dijkstra</a:t>
            </a:r>
            <a:endParaRPr sz="1400">
              <a:solidFill>
                <a:srgbClr val="519E04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(</a:t>
            </a:r>
            <a:r>
              <a:rPr lang="en-US" sz="1400">
                <a:solidFill>
                  <a:srgbClr val="AF4AFB"/>
                </a:solidFill>
                <a:latin typeface="Courier"/>
                <a:ea typeface="Courier"/>
                <a:cs typeface="Courier"/>
                <a:sym typeface="Courier"/>
              </a:rPr>
              <a:t>std::string</a:t>
            </a:r>
            <a:r>
              <a:rPr lang="en-US" sz="14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location1_name, </a:t>
            </a:r>
            <a:r>
              <a:rPr lang="en-US" sz="1400">
                <a:solidFill>
                  <a:srgbClr val="AF4AFB"/>
                </a:solidFill>
                <a:latin typeface="Courier"/>
                <a:ea typeface="Courier"/>
                <a:cs typeface="Courier"/>
                <a:sym typeface="Courier"/>
              </a:rPr>
              <a:t>std::string</a:t>
            </a:r>
            <a:r>
              <a:rPr lang="en-US" sz="14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location2_name);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AF4AFB"/>
                </a:solidFill>
                <a:latin typeface="Courier"/>
                <a:ea typeface="Courier"/>
                <a:cs typeface="Courier"/>
                <a:sym typeface="Courier"/>
              </a:rPr>
              <a:t>std::vector&lt;std::string&gt;</a:t>
            </a:r>
            <a:r>
              <a:rPr lang="en-US" sz="14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lang="en-US" sz="1400">
                <a:solidFill>
                  <a:srgbClr val="519E04"/>
                </a:solidFill>
                <a:latin typeface="Courier"/>
                <a:ea typeface="Courier"/>
                <a:cs typeface="Courier"/>
                <a:sym typeface="Courier"/>
              </a:rPr>
              <a:t>CalculateShortestPath_Bellman_Ford</a:t>
            </a:r>
            <a:endParaRPr sz="1400">
              <a:solidFill>
                <a:srgbClr val="519E04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(</a:t>
            </a:r>
            <a:r>
              <a:rPr lang="en-US" sz="1400">
                <a:solidFill>
                  <a:srgbClr val="AF4AFB"/>
                </a:solidFill>
                <a:latin typeface="Courier"/>
                <a:ea typeface="Courier"/>
                <a:cs typeface="Courier"/>
                <a:sym typeface="Courier"/>
              </a:rPr>
              <a:t>std::string</a:t>
            </a:r>
            <a:r>
              <a:rPr lang="en-US" sz="14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location1_name, </a:t>
            </a:r>
            <a:r>
              <a:rPr lang="en-US" sz="1400">
                <a:solidFill>
                  <a:srgbClr val="AF4AFB"/>
                </a:solidFill>
                <a:latin typeface="Courier"/>
                <a:ea typeface="Courier"/>
                <a:cs typeface="Courier"/>
                <a:sym typeface="Courier"/>
              </a:rPr>
              <a:t>std::string</a:t>
            </a:r>
            <a:r>
              <a:rPr lang="en-US" sz="14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location2_name);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  <p:sp>
        <p:nvSpPr>
          <p:cNvPr id="188" name="Google Shape;188;p20"/>
          <p:cNvSpPr txBox="1"/>
          <p:nvPr/>
        </p:nvSpPr>
        <p:spPr>
          <a:xfrm>
            <a:off x="457199" y="1147978"/>
            <a:ext cx="6809037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The following functions all used Binary Search !!!</a:t>
            </a:r>
            <a:endParaRPr sz="2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1"/>
          <p:cNvSpPr txBox="1"/>
          <p:nvPr/>
        </p:nvSpPr>
        <p:spPr>
          <a:xfrm>
            <a:off x="472272" y="1155560"/>
            <a:ext cx="33462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>
                <a:solidFill>
                  <a:srgbClr val="99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OUTLINE</a:t>
            </a:r>
            <a:endParaRPr/>
          </a:p>
        </p:txBody>
      </p:sp>
      <p:sp>
        <p:nvSpPr>
          <p:cNvPr id="195" name="Google Shape;195;p21"/>
          <p:cNvSpPr txBox="1"/>
          <p:nvPr/>
        </p:nvSpPr>
        <p:spPr>
          <a:xfrm>
            <a:off x="419850" y="1673225"/>
            <a:ext cx="7908000" cy="43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41300" algn="l" rtl="0">
              <a:lnSpc>
                <a:spcPct val="220000"/>
              </a:lnSpc>
              <a:spcBef>
                <a:spcPts val="0"/>
              </a:spcBef>
              <a:spcAft>
                <a:spcPts val="0"/>
              </a:spcAft>
              <a:buClr>
                <a:srgbClr val="BABABA"/>
              </a:buClr>
              <a:buSzPts val="1700"/>
              <a:buFont typeface="Arial"/>
              <a:buChar char="•"/>
            </a:pPr>
            <a:r>
              <a:rPr lang="en-US" sz="1700">
                <a:solidFill>
                  <a:srgbClr val="BABABA"/>
                </a:solidFill>
                <a:latin typeface="Gill Sans"/>
                <a:ea typeface="Gill Sans"/>
                <a:cs typeface="Gill Sans"/>
                <a:sym typeface="Gill Sans"/>
              </a:rPr>
              <a:t>Self-Implementation</a:t>
            </a:r>
            <a:endParaRPr sz="1700">
              <a:solidFill>
                <a:srgbClr val="BABABA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285750" marR="0" lvl="0" indent="-241300" algn="l" rtl="0">
              <a:lnSpc>
                <a:spcPct val="2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</a:pPr>
            <a:r>
              <a:rPr lang="en-US" sz="17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Auto Complete Name / Closest name / Find Location</a:t>
            </a:r>
            <a:endParaRPr sz="700"/>
          </a:p>
          <a:p>
            <a:pPr marL="285750" marR="0" lvl="0" indent="-241300" algn="l" rtl="0">
              <a:lnSpc>
                <a:spcPct val="2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</a:pPr>
            <a:r>
              <a:rPr lang="en-US" sz="17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Bellman Ford Shortest Path</a:t>
            </a:r>
            <a:endParaRPr sz="17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285750" marR="0" lvl="0" indent="-241300" algn="l" rtl="0">
              <a:lnSpc>
                <a:spcPct val="2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</a:pPr>
            <a:r>
              <a:rPr lang="en-US" sz="17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Dijsktra Shortest Path</a:t>
            </a:r>
            <a:endParaRPr sz="17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285750" marR="0" lvl="0" indent="-241300" algn="l" rtl="0">
              <a:lnSpc>
                <a:spcPct val="2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Gill Sans"/>
              <a:buChar char="•"/>
            </a:pPr>
            <a:r>
              <a:rPr lang="en-US" sz="17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Cycle Detection</a:t>
            </a:r>
            <a:endParaRPr sz="17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285750" marR="0" lvl="0" indent="-241300" algn="l" rtl="0">
              <a:lnSpc>
                <a:spcPct val="2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Gill Sans"/>
              <a:buChar char="•"/>
            </a:pPr>
            <a:r>
              <a:rPr lang="en-US" sz="17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Topological Sort</a:t>
            </a:r>
            <a:endParaRPr sz="17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285750" marR="0" lvl="0" indent="-241300" algn="l" rtl="0">
              <a:lnSpc>
                <a:spcPct val="2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</a:pPr>
            <a:r>
              <a:rPr lang="en-US" sz="17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Travelling Salesman Problem</a:t>
            </a:r>
            <a:endParaRPr sz="17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285750" marR="0" lvl="0" indent="-241300" algn="l" rtl="0">
              <a:lnSpc>
                <a:spcPct val="2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Gill Sans"/>
              <a:buChar char="•"/>
            </a:pPr>
            <a:r>
              <a:rPr lang="en-US" sz="17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Find Nearby</a:t>
            </a:r>
            <a:endParaRPr sz="17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2"/>
          <p:cNvSpPr txBox="1">
            <a:spLocks noGrp="1"/>
          </p:cNvSpPr>
          <p:nvPr>
            <p:ph type="ctrTitle"/>
          </p:nvPr>
        </p:nvSpPr>
        <p:spPr>
          <a:xfrm>
            <a:off x="565470" y="2884780"/>
            <a:ext cx="8013060" cy="2141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Helvetica Neue"/>
              <a:buNone/>
            </a:pPr>
            <a:r>
              <a:rPr lang="en-US" sz="6600">
                <a:latin typeface="Helvetica Neue"/>
                <a:ea typeface="Helvetica Neue"/>
                <a:cs typeface="Helvetica Neue"/>
                <a:sym typeface="Helvetica Neue"/>
              </a:rPr>
              <a:t>AUTO-COMPLETE</a:t>
            </a:r>
            <a:br>
              <a:rPr lang="en-US" sz="6600"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6600">
                <a:latin typeface="Helvetica Neue"/>
                <a:ea typeface="Helvetica Neue"/>
                <a:cs typeface="Helvetica Neue"/>
                <a:sym typeface="Helvetica Neue"/>
              </a:rPr>
              <a:t>&amp;</a:t>
            </a:r>
            <a:br>
              <a:rPr lang="en-US" sz="6600"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6600">
                <a:latin typeface="Helvetica Neue"/>
                <a:ea typeface="Helvetica Neue"/>
                <a:cs typeface="Helvetica Neue"/>
                <a:sym typeface="Helvetica Neue"/>
              </a:rPr>
              <a:t>FIND LOCATION</a:t>
            </a:r>
            <a:endParaRPr sz="6600"/>
          </a:p>
        </p:txBody>
      </p:sp>
      <p:sp>
        <p:nvSpPr>
          <p:cNvPr id="202" name="Google Shape;202;p22"/>
          <p:cNvSpPr txBox="1">
            <a:spLocks noGrp="1"/>
          </p:cNvSpPr>
          <p:nvPr>
            <p:ph type="dt" idx="10"/>
          </p:nvPr>
        </p:nvSpPr>
        <p:spPr>
          <a:xfrm>
            <a:off x="7112000" y="6356351"/>
            <a:ext cx="1877976" cy="365125"/>
          </a:xfrm>
          <a:prstGeom prst="rect">
            <a:avLst/>
          </a:prstGeom>
          <a:noFill/>
          <a:ln w="127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Spring 2022</a:t>
            </a:r>
            <a:endParaRPr/>
          </a:p>
        </p:txBody>
      </p:sp>
      <p:sp>
        <p:nvSpPr>
          <p:cNvPr id="203" name="Google Shape;203;p22"/>
          <p:cNvSpPr txBox="1">
            <a:spLocks noGrp="1"/>
          </p:cNvSpPr>
          <p:nvPr>
            <p:ph type="ftr" idx="11"/>
          </p:nvPr>
        </p:nvSpPr>
        <p:spPr>
          <a:xfrm>
            <a:off x="125735" y="6356351"/>
            <a:ext cx="6986267" cy="365125"/>
          </a:xfrm>
          <a:prstGeom prst="rect">
            <a:avLst/>
          </a:prstGeom>
          <a:noFill/>
          <a:ln w="127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YUANJI.QIU | QIANWEI.QIANG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3"/>
          <p:cNvSpPr txBox="1">
            <a:spLocks noGrp="1"/>
          </p:cNvSpPr>
          <p:nvPr>
            <p:ph type="title"/>
          </p:nvPr>
        </p:nvSpPr>
        <p:spPr>
          <a:xfrm>
            <a:off x="457200" y="904494"/>
            <a:ext cx="8229600" cy="5213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ts val="2400"/>
              <a:buFont typeface="Helvetica Neue"/>
              <a:buNone/>
            </a:pPr>
            <a:r>
              <a:rPr lang="en-US"/>
              <a:t>AUTO-COMPLETE</a:t>
            </a:r>
            <a:endParaRPr/>
          </a:p>
        </p:txBody>
      </p:sp>
      <p:pic>
        <p:nvPicPr>
          <p:cNvPr id="209" name="Google Shape;209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28226" y="4887884"/>
            <a:ext cx="2858573" cy="1065622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3"/>
          <p:cNvSpPr txBox="1"/>
          <p:nvPr/>
        </p:nvSpPr>
        <p:spPr>
          <a:xfrm>
            <a:off x="5828226" y="4430684"/>
            <a:ext cx="192024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Input: </a:t>
            </a:r>
            <a:r>
              <a:rPr lang="en-US" sz="1800">
                <a:solidFill>
                  <a:srgbClr val="FF0000"/>
                </a:solidFill>
                <a:latin typeface="Courier"/>
                <a:ea typeface="Courier"/>
                <a:cs typeface="Courier"/>
                <a:sym typeface="Courier"/>
              </a:rPr>
              <a:t>”Ada”</a:t>
            </a:r>
            <a:endParaRPr sz="1800">
              <a:solidFill>
                <a:srgbClr val="FF0000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  <p:pic>
        <p:nvPicPr>
          <p:cNvPr id="211" name="Google Shape;211;p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934393" y="4868800"/>
            <a:ext cx="2659034" cy="1080908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3"/>
          <p:cNvSpPr txBox="1"/>
          <p:nvPr/>
        </p:nvSpPr>
        <p:spPr>
          <a:xfrm>
            <a:off x="2934393" y="4430684"/>
            <a:ext cx="192024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Input: </a:t>
            </a:r>
            <a:r>
              <a:rPr lang="en-US" sz="1800">
                <a:solidFill>
                  <a:srgbClr val="FF0000"/>
                </a:solidFill>
                <a:latin typeface="Courier"/>
                <a:ea typeface="Courier"/>
                <a:cs typeface="Courier"/>
                <a:sym typeface="Courier"/>
              </a:rPr>
              <a:t>”Ca”</a:t>
            </a:r>
            <a:endParaRPr sz="1800">
              <a:solidFill>
                <a:srgbClr val="FF0000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  <p:pic>
        <p:nvPicPr>
          <p:cNvPr id="213" name="Google Shape;213;p2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57199" y="4887883"/>
            <a:ext cx="2186247" cy="1256925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23"/>
          <p:cNvSpPr txBox="1"/>
          <p:nvPr/>
        </p:nvSpPr>
        <p:spPr>
          <a:xfrm>
            <a:off x="457199" y="4430684"/>
            <a:ext cx="192024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Input: </a:t>
            </a:r>
            <a:r>
              <a:rPr lang="en-US" sz="1800">
                <a:solidFill>
                  <a:srgbClr val="FF0000"/>
                </a:solidFill>
                <a:latin typeface="Courier"/>
                <a:ea typeface="Courier"/>
                <a:cs typeface="Courier"/>
                <a:sym typeface="Courier"/>
              </a:rPr>
              <a:t>”1”</a:t>
            </a:r>
            <a:endParaRPr sz="1800">
              <a:solidFill>
                <a:srgbClr val="FF0000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  <p:pic>
        <p:nvPicPr>
          <p:cNvPr id="215" name="Google Shape;215;p2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828226" y="3054690"/>
            <a:ext cx="2681570" cy="1288126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23"/>
          <p:cNvSpPr txBox="1"/>
          <p:nvPr/>
        </p:nvSpPr>
        <p:spPr>
          <a:xfrm>
            <a:off x="5828226" y="2641424"/>
            <a:ext cx="192024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Input: </a:t>
            </a:r>
            <a:r>
              <a:rPr lang="en-US" sz="1800">
                <a:solidFill>
                  <a:srgbClr val="FF0000"/>
                </a:solidFill>
                <a:latin typeface="Courier"/>
                <a:ea typeface="Courier"/>
                <a:cs typeface="Courier"/>
                <a:sym typeface="Courier"/>
              </a:rPr>
              <a:t>”g”</a:t>
            </a:r>
            <a:endParaRPr sz="1800">
              <a:solidFill>
                <a:srgbClr val="FF0000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  <p:pic>
        <p:nvPicPr>
          <p:cNvPr id="217" name="Google Shape;217;p2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072823" y="3053463"/>
            <a:ext cx="2382174" cy="635757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23"/>
          <p:cNvSpPr txBox="1"/>
          <p:nvPr/>
        </p:nvSpPr>
        <p:spPr>
          <a:xfrm>
            <a:off x="3072823" y="2641424"/>
            <a:ext cx="192024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Input: </a:t>
            </a:r>
            <a:r>
              <a:rPr lang="en-US" sz="1800">
                <a:solidFill>
                  <a:srgbClr val="FF0000"/>
                </a:solidFill>
                <a:latin typeface="Courier"/>
                <a:ea typeface="Courier"/>
                <a:cs typeface="Courier"/>
                <a:sym typeface="Courier"/>
              </a:rPr>
              <a:t>”yu”</a:t>
            </a:r>
            <a:endParaRPr sz="1800">
              <a:solidFill>
                <a:srgbClr val="FF0000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  <p:pic>
        <p:nvPicPr>
          <p:cNvPr id="219" name="Google Shape;219;p23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57199" y="3053463"/>
            <a:ext cx="2477194" cy="830423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23"/>
          <p:cNvSpPr txBox="1"/>
          <p:nvPr/>
        </p:nvSpPr>
        <p:spPr>
          <a:xfrm>
            <a:off x="435414" y="2640198"/>
            <a:ext cx="192024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Input: </a:t>
            </a:r>
            <a:r>
              <a:rPr lang="en-US" sz="1800">
                <a:solidFill>
                  <a:srgbClr val="FF0000"/>
                </a:solidFill>
                <a:latin typeface="Courier"/>
                <a:ea typeface="Courier"/>
                <a:cs typeface="Courier"/>
                <a:sym typeface="Courier"/>
              </a:rPr>
              <a:t>”bir”</a:t>
            </a:r>
            <a:endParaRPr sz="1800">
              <a:solidFill>
                <a:srgbClr val="FF0000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  <p:sp>
        <p:nvSpPr>
          <p:cNvPr id="221" name="Google Shape;221;p23"/>
          <p:cNvSpPr txBox="1"/>
          <p:nvPr/>
        </p:nvSpPr>
        <p:spPr>
          <a:xfrm>
            <a:off x="435414" y="1787996"/>
            <a:ext cx="503751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Here are some results for auto-completetion.</a:t>
            </a:r>
            <a:endParaRPr/>
          </a:p>
        </p:txBody>
      </p:sp>
      <p:sp>
        <p:nvSpPr>
          <p:cNvPr id="222" name="Google Shape;222;p23"/>
          <p:cNvSpPr txBox="1"/>
          <p:nvPr/>
        </p:nvSpPr>
        <p:spPr>
          <a:xfrm>
            <a:off x="5050986" y="1816227"/>
            <a:ext cx="155448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990000"/>
                </a:solidFill>
                <a:latin typeface="Gill Sans"/>
                <a:ea typeface="Gill Sans"/>
                <a:cs typeface="Gill Sans"/>
                <a:sym typeface="Gill Sans"/>
              </a:rPr>
              <a:t>Time: O(logn)</a:t>
            </a:r>
            <a:endParaRPr/>
          </a:p>
        </p:txBody>
      </p:sp>
      <p:pic>
        <p:nvPicPr>
          <p:cNvPr id="223" name="Google Shape;223;p23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566419" y="971328"/>
            <a:ext cx="2120380" cy="16229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ustom 2">
      <a:dk1>
        <a:srgbClr val="000000"/>
      </a:dk1>
      <a:lt1>
        <a:srgbClr val="FFFFFF"/>
      </a:lt1>
      <a:dk2>
        <a:srgbClr val="FFCC00"/>
      </a:dk2>
      <a:lt2>
        <a:srgbClr val="990000"/>
      </a:lt2>
      <a:accent1>
        <a:srgbClr val="000000"/>
      </a:accent1>
      <a:accent2>
        <a:srgbClr val="404040"/>
      </a:accent2>
      <a:accent3>
        <a:srgbClr val="808080"/>
      </a:accent3>
      <a:accent4>
        <a:srgbClr val="BFBFBF"/>
      </a:accent4>
      <a:accent5>
        <a:srgbClr val="CECECE"/>
      </a:accent5>
      <a:accent6>
        <a:srgbClr val="FFFFFF"/>
      </a:accent6>
      <a:hlink>
        <a:srgbClr val="990000"/>
      </a:hlink>
      <a:folHlink>
        <a:srgbClr val="9900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197</TotalTime>
  <Words>1773</Words>
  <Application>Microsoft Macintosh PowerPoint</Application>
  <PresentationFormat>On-screen Show (4:3)</PresentationFormat>
  <Paragraphs>356</Paragraphs>
  <Slides>49</Slides>
  <Notes>42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6" baseType="lpstr">
      <vt:lpstr>Merriweather Sans</vt:lpstr>
      <vt:lpstr>Gill Sans</vt:lpstr>
      <vt:lpstr>Helvetica Neue</vt:lpstr>
      <vt:lpstr>Courier</vt:lpstr>
      <vt:lpstr>Helvetica Neue Light</vt:lpstr>
      <vt:lpstr>Arial</vt:lpstr>
      <vt:lpstr>Office Theme</vt:lpstr>
      <vt:lpstr>TROJAN MAP</vt:lpstr>
      <vt:lpstr>PowerPoint Presentation</vt:lpstr>
      <vt:lpstr>SELF-IMPLEMENTATION</vt:lpstr>
      <vt:lpstr>PowerPoint Presentation</vt:lpstr>
      <vt:lpstr>PowerPoint Presentation</vt:lpstr>
      <vt:lpstr>PowerPoint Presentation</vt:lpstr>
      <vt:lpstr>PowerPoint Presentation</vt:lpstr>
      <vt:lpstr>AUTO-COMPLETE &amp; FIND LOCATION</vt:lpstr>
      <vt:lpstr>AUTO-COMPLETE</vt:lpstr>
      <vt:lpstr>AUTO-COMPLETE</vt:lpstr>
      <vt:lpstr>FIND LOCATION </vt:lpstr>
      <vt:lpstr>PowerPoint Presentation</vt:lpstr>
      <vt:lpstr>PowerPoint Presentation</vt:lpstr>
      <vt:lpstr>BELLMAN-FORD</vt:lpstr>
      <vt:lpstr>BELLMAN-FORD</vt:lpstr>
      <vt:lpstr>BELLMAN-FORD</vt:lpstr>
      <vt:lpstr>BELLMAN-FORD</vt:lpstr>
      <vt:lpstr>BELLMAN-FORD</vt:lpstr>
      <vt:lpstr>BELLMAN-FORD</vt:lpstr>
      <vt:lpstr>PowerPoint Presentation</vt:lpstr>
      <vt:lpstr>DIJKSTRA</vt:lpstr>
      <vt:lpstr>DIJKSTRA</vt:lpstr>
      <vt:lpstr>DIJKSTRA</vt:lpstr>
      <vt:lpstr>DIJKSTRA </vt:lpstr>
      <vt:lpstr>DIJKSTRA</vt:lpstr>
      <vt:lpstr>Comparison for Dijkstra and Bellman_Ford</vt:lpstr>
      <vt:lpstr>PowerPoint Presentation</vt:lpstr>
      <vt:lpstr>Cycle Detection</vt:lpstr>
      <vt:lpstr>Cycle Detection</vt:lpstr>
      <vt:lpstr>PowerPoint Presentation</vt:lpstr>
      <vt:lpstr>cycle detection(comparison example) topological sort(more complex result,5+dependency) dij-bellman comparison to each other and google map arrow on ppt to mention something important</vt:lpstr>
      <vt:lpstr>Topological Sort</vt:lpstr>
      <vt:lpstr>TOPOLOGICAL SORT</vt:lpstr>
      <vt:lpstr>TOPOLOGICAL SORT</vt:lpstr>
      <vt:lpstr>TOPOLOGICAL SORT QWQ</vt:lpstr>
      <vt:lpstr>PowerPoint Presentation</vt:lpstr>
      <vt:lpstr>TRAVELLING SALESMAN</vt:lpstr>
      <vt:lpstr>TRAVELLING SALESMAN</vt:lpstr>
      <vt:lpstr>TRAVELLING SALESMAN </vt:lpstr>
      <vt:lpstr>TRAVELLING SALESMAN</vt:lpstr>
      <vt:lpstr>TRAVELLING SALESMAN</vt:lpstr>
      <vt:lpstr>TRAVELLING SALESMAN</vt:lpstr>
      <vt:lpstr>TRAVELLING SALESMAN</vt:lpstr>
      <vt:lpstr>TRAVELLING SALESMAN QWQ</vt:lpstr>
      <vt:lpstr>TRAVELLING SALESMAN QWQ</vt:lpstr>
      <vt:lpstr>FIND NEARBY LOCATION</vt:lpstr>
      <vt:lpstr>FIND NEARBY</vt:lpstr>
      <vt:lpstr>FIND NEARBY</vt:lpstr>
      <vt:lpstr>FIND NEARBY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TROJAN MAP</dc:title>
  <cp:lastModifiedBy>Yuanji Qiu</cp:lastModifiedBy>
  <cp:revision>43</cp:revision>
  <dcterms:modified xsi:type="dcterms:W3CDTF">2022-04-28T23:42:40Z</dcterms:modified>
</cp:coreProperties>
</file>